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87" r:id="rId2"/>
    <p:sldId id="281" r:id="rId3"/>
    <p:sldId id="1373" r:id="rId4"/>
    <p:sldId id="1411" r:id="rId5"/>
    <p:sldId id="1412" r:id="rId6"/>
    <p:sldId id="1413" r:id="rId7"/>
    <p:sldId id="467" r:id="rId8"/>
    <p:sldId id="1216" r:id="rId9"/>
    <p:sldId id="1414" r:id="rId10"/>
    <p:sldId id="532" r:id="rId11"/>
    <p:sldId id="1348" r:id="rId12"/>
    <p:sldId id="1415" r:id="rId13"/>
    <p:sldId id="275" r:id="rId14"/>
    <p:sldId id="1364" r:id="rId15"/>
    <p:sldId id="1417" r:id="rId16"/>
    <p:sldId id="1409" r:id="rId17"/>
    <p:sldId id="1416" r:id="rId18"/>
    <p:sldId id="1365" r:id="rId19"/>
    <p:sldId id="1418" r:id="rId20"/>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B183"/>
    <a:srgbClr val="FF0066"/>
    <a:srgbClr val="FF6600"/>
    <a:srgbClr val="3333FF"/>
    <a:srgbClr val="FECEF8"/>
    <a:srgbClr val="9933FF"/>
    <a:srgbClr val="00FF00"/>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705" autoAdjust="0"/>
    <p:restoredTop sz="93741" autoAdjust="0"/>
  </p:normalViewPr>
  <p:slideViewPr>
    <p:cSldViewPr snapToGrid="0">
      <p:cViewPr varScale="1">
        <p:scale>
          <a:sx n="62" d="100"/>
          <a:sy n="62" d="100"/>
        </p:scale>
        <p:origin x="42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28/10/2025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9CEF1-98F3-DD5B-14C8-F9C90D481F2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D7CFA36-FE3C-156A-97FC-4323645FD9D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48A48D0-59BC-5C00-3781-944285506A2C}"/>
              </a:ext>
            </a:extLst>
          </p:cNvPr>
          <p:cNvSpPr>
            <a:spLocks noGrp="1"/>
          </p:cNvSpPr>
          <p:nvPr>
            <p:ph type="body" idx="1"/>
          </p:nvPr>
        </p:nvSpPr>
        <p:spPr/>
        <p:txBody>
          <a:bodyPr/>
          <a:lstStyle/>
          <a:p>
            <a:r>
              <a:rPr lang="fr-FR" dirty="0"/>
              <a:t>CP - Distribuer les </a:t>
            </a:r>
            <a:r>
              <a:rPr lang="fr-FR" dirty="0" err="1"/>
              <a:t>Numicons</a:t>
            </a:r>
            <a:r>
              <a:rPr lang="fr-FR" dirty="0"/>
              <a:t> aux binômes d’élèves. Leur demander de prendre le </a:t>
            </a:r>
            <a:r>
              <a:rPr lang="fr-FR" dirty="0" err="1"/>
              <a:t>Numicon</a:t>
            </a:r>
            <a:r>
              <a:rPr lang="fr-FR" dirty="0"/>
              <a:t> 5 et le </a:t>
            </a:r>
            <a:r>
              <a:rPr lang="fr-FR" dirty="0" err="1"/>
              <a:t>Numicon</a:t>
            </a:r>
            <a:r>
              <a:rPr lang="fr-FR" dirty="0"/>
              <a:t> 3, de les associer et de dire combien cela fait au total. Écrire au tableau: «5 + 3 = 8». </a:t>
            </a:r>
          </a:p>
          <a:p>
            <a:r>
              <a:rPr lang="fr-FR" dirty="0"/>
              <a:t>Demander ensuite les autres écritures mathématiques qu’on peut fabriquer à partir de ces </a:t>
            </a:r>
            <a:r>
              <a:rPr lang="fr-FR" dirty="0" err="1"/>
              <a:t>Numicons</a:t>
            </a:r>
            <a:r>
              <a:rPr lang="fr-FR" dirty="0"/>
              <a:t>. Laisser 2-3 min aux binômes, qui écrivent leurs propositions à l’ardoise. Faire ensuite une synthèse collective et écrire les propositions au tableau: 3 + 5 = 8   8 – 3 = 5   5 + 3 = 8   8 – 5 = 3 </a:t>
            </a:r>
          </a:p>
          <a:p>
            <a:r>
              <a:rPr lang="fr-FR" dirty="0"/>
              <a:t>Il pourrait aussi y avoir des écritures du type «3 &lt; 5», «3 &lt; 8»…</a:t>
            </a:r>
          </a:p>
        </p:txBody>
      </p:sp>
      <p:sp>
        <p:nvSpPr>
          <p:cNvPr id="4" name="Espace réservé du numéro de diapositive 3">
            <a:extLst>
              <a:ext uri="{FF2B5EF4-FFF2-40B4-BE49-F238E27FC236}">
                <a16:creationId xmlns:a16="http://schemas.microsoft.com/office/drawing/2014/main" id="{87CF86B7-F4F7-7339-EA29-368B2DFC11B7}"/>
              </a:ext>
            </a:extLst>
          </p:cNvPr>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17227608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7DE479-4A0B-04D8-E64B-C2E6AFBD5B9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A500888-B74D-8889-4FCC-EE4EF0E790C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F8DEBA5-6514-A737-BB15-2C79CAEBF634}"/>
              </a:ext>
            </a:extLst>
          </p:cNvPr>
          <p:cNvSpPr>
            <a:spLocks noGrp="1"/>
          </p:cNvSpPr>
          <p:nvPr>
            <p:ph type="body" idx="1"/>
          </p:nvPr>
        </p:nvSpPr>
        <p:spPr/>
        <p:txBody>
          <a:bodyPr/>
          <a:lstStyle/>
          <a:p>
            <a:r>
              <a:rPr lang="fr-FR" dirty="0"/>
              <a:t>CP - Distribuer les </a:t>
            </a:r>
            <a:r>
              <a:rPr lang="fr-FR" dirty="0" err="1"/>
              <a:t>Numicons</a:t>
            </a:r>
            <a:r>
              <a:rPr lang="fr-FR" dirty="0"/>
              <a:t> aux binômes d’élèves. Leur demander de prendre le </a:t>
            </a:r>
            <a:r>
              <a:rPr lang="fr-FR" dirty="0" err="1"/>
              <a:t>Numicon</a:t>
            </a:r>
            <a:r>
              <a:rPr lang="fr-FR" dirty="0"/>
              <a:t> 5 et le </a:t>
            </a:r>
            <a:r>
              <a:rPr lang="fr-FR" dirty="0" err="1"/>
              <a:t>Numicon</a:t>
            </a:r>
            <a:r>
              <a:rPr lang="fr-FR" dirty="0"/>
              <a:t> 3, de les associer et de dire combien cela fait au total. Écrire au tableau: «5 + 3 = 8». </a:t>
            </a:r>
          </a:p>
          <a:p>
            <a:r>
              <a:rPr lang="fr-FR" dirty="0"/>
              <a:t>Demander ensuite les autres écritures mathématiques qu’on peut fabriquer à partir de ces </a:t>
            </a:r>
            <a:r>
              <a:rPr lang="fr-FR" dirty="0" err="1"/>
              <a:t>Numicons</a:t>
            </a:r>
            <a:r>
              <a:rPr lang="fr-FR" dirty="0"/>
              <a:t>. Laisser 2-3 min aux binômes, qui écrivent leurs propositions à l’ardoise. Faire ensuite une synthèse collective et écrire les propositions au tableau: 3 + 5 = 8   8 – 3 = 5   5 + 3 = 8   8 – 5 = 3 </a:t>
            </a:r>
          </a:p>
          <a:p>
            <a:r>
              <a:rPr lang="fr-FR" dirty="0"/>
              <a:t>Il pourrait aussi y avoir des écritures du type «3 &lt; 5», «3 &lt; 8»…</a:t>
            </a:r>
          </a:p>
        </p:txBody>
      </p:sp>
      <p:sp>
        <p:nvSpPr>
          <p:cNvPr id="4" name="Espace réservé du numéro de diapositive 3">
            <a:extLst>
              <a:ext uri="{FF2B5EF4-FFF2-40B4-BE49-F238E27FC236}">
                <a16:creationId xmlns:a16="http://schemas.microsoft.com/office/drawing/2014/main" id="{4ADA714C-4C78-AE2A-0CD7-C062CD601B30}"/>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1651303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41F2BA-059F-6AAC-B8FB-8ADA971C3FB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90EF91C-BAAE-643E-AE40-39DBBEF4E2C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A2C8958C-BAF8-633B-C013-4C39D4FC773A}"/>
              </a:ext>
            </a:extLst>
          </p:cNvPr>
          <p:cNvSpPr>
            <a:spLocks noGrp="1"/>
          </p:cNvSpPr>
          <p:nvPr>
            <p:ph type="body" idx="1"/>
          </p:nvPr>
        </p:nvSpPr>
        <p:spPr/>
        <p:txBody>
          <a:bodyPr/>
          <a:lstStyle/>
          <a:p>
            <a:r>
              <a:rPr lang="fr-FR" dirty="0"/>
              <a:t>CE1 - Reprendre la correction des deux problèmes précédents en notant au tableau les calculs (problème 1: 5 + 5 + 5 + 5; problème 2: 20 + 20 + 20 + 20). Expliciter: À chaque fois, on additionne le même nombre plusieurs fois. Dans ce problème, on additionne 4 fois, car il y a 4 dés. En mathématiques, il y a une opération pour faire cela plus facilement qui s’appelle la multiplication. Écrire au tableau: «4 × 5 = 20» et «4 × 20 = 80» en dessous de l’écriture précédente. Verbaliser: 4 fois 5 est égal à 20. La multiplication est représentée par une petite croix. C’est le symbole de la multiplication comme le «+» est le symbole de l’addition.</a:t>
            </a:r>
          </a:p>
        </p:txBody>
      </p:sp>
      <p:sp>
        <p:nvSpPr>
          <p:cNvPr id="4" name="Espace réservé du numéro de diapositive 3">
            <a:extLst>
              <a:ext uri="{FF2B5EF4-FFF2-40B4-BE49-F238E27FC236}">
                <a16:creationId xmlns:a16="http://schemas.microsoft.com/office/drawing/2014/main" id="{6AFAC317-FA20-0A43-B201-AFD0B99D0929}"/>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36679391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55B2A2-0445-9E60-657E-25A6A535CD9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27A39B6-B76B-755C-C916-EEC4708F99E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11780A2-35DC-8B67-6FAA-E4214CB84D52}"/>
              </a:ext>
            </a:extLst>
          </p:cNvPr>
          <p:cNvSpPr>
            <a:spLocks noGrp="1"/>
          </p:cNvSpPr>
          <p:nvPr>
            <p:ph type="body" idx="1"/>
          </p:nvPr>
        </p:nvSpPr>
        <p:spPr/>
        <p:txBody>
          <a:bodyPr/>
          <a:lstStyle/>
          <a:p>
            <a:r>
              <a:rPr lang="fr-FR" dirty="0"/>
              <a:t>CP - Ce problème de cuisine nous sert à apprendre un mot mathématique important, le « double ». Le double d’un nombre, c’est quand on prend deux fois la quantité représentée par le nombre. Par exemple, le double de 4 est 8, et on peut l’écrire « 4 + 4 = 8 » (écrire au tableau la phrase et l’équivalence mathématique).</a:t>
            </a:r>
          </a:p>
        </p:txBody>
      </p:sp>
      <p:sp>
        <p:nvSpPr>
          <p:cNvPr id="4" name="Espace réservé du numéro de diapositive 3">
            <a:extLst>
              <a:ext uri="{FF2B5EF4-FFF2-40B4-BE49-F238E27FC236}">
                <a16:creationId xmlns:a16="http://schemas.microsoft.com/office/drawing/2014/main" id="{6E7FADE0-F9DA-4826-429B-ED5EDBA0C7B2}"/>
              </a:ext>
            </a:extLst>
          </p:cNvPr>
          <p:cNvSpPr>
            <a:spLocks noGrp="1"/>
          </p:cNvSpPr>
          <p:nvPr>
            <p:ph type="sldNum" sz="quarter" idx="5"/>
          </p:nvPr>
        </p:nvSpPr>
        <p:spPr/>
        <p:txBody>
          <a:bodyPr/>
          <a:lstStyle/>
          <a:p>
            <a:fld id="{6346C204-3D0E-43E8-BBCD-7E99DCEB2462}" type="slidenum">
              <a:rPr lang="fr-FR" smtClean="0"/>
              <a:t>17</a:t>
            </a:fld>
            <a:endParaRPr lang="fr-FR"/>
          </a:p>
        </p:txBody>
      </p:sp>
    </p:spTree>
    <p:extLst>
      <p:ext uri="{BB962C8B-B14F-4D97-AF65-F5344CB8AC3E}">
        <p14:creationId xmlns:p14="http://schemas.microsoft.com/office/powerpoint/2010/main" val="35076988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63644-D4E4-1804-F19D-E4DC4F5F32C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8A504BE-21A4-F26A-125B-04FDFAF9AB0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4658D05-18C5-03B1-4A1E-1A1C1993F222}"/>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6395F484-A3D5-2EF8-C3A7-762573B62940}"/>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40970849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9D4108-3D03-0884-E38A-0673DA2D001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89EF1F5-CB5D-0371-0500-A7DCC7E1013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ABD31F5-D8CA-661A-5883-13CA1FA430F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2D528E4D-9F0A-F089-3DC6-86F6DE757F48}"/>
              </a:ext>
            </a:extLst>
          </p:cNvPr>
          <p:cNvSpPr>
            <a:spLocks noGrp="1"/>
          </p:cNvSpPr>
          <p:nvPr>
            <p:ph type="sldNum" sz="quarter" idx="5"/>
          </p:nvPr>
        </p:nvSpPr>
        <p:spPr/>
        <p:txBody>
          <a:bodyPr/>
          <a:lstStyle/>
          <a:p>
            <a:fld id="{6346C204-3D0E-43E8-BBCD-7E99DCEB2462}" type="slidenum">
              <a:rPr lang="fr-FR" smtClean="0"/>
              <a:t>19</a:t>
            </a:fld>
            <a:endParaRPr lang="fr-FR"/>
          </a:p>
        </p:txBody>
      </p:sp>
    </p:spTree>
    <p:extLst>
      <p:ext uri="{BB962C8B-B14F-4D97-AF65-F5344CB8AC3E}">
        <p14:creationId xmlns:p14="http://schemas.microsoft.com/office/powerpoint/2010/main" val="13730038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D3C077-31FD-4F78-6564-A14240121B3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B355E50-3289-8448-4441-AF7EC88C28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0AD0F7F-1D3F-EA6D-6EE4-537DA995560C}"/>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9C259168-C415-9E65-5214-EBB54327337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3759606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E94880-43F0-175F-3F50-B41436A2CCA0}"/>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C2B8D2E-EB1A-452A-D210-5B046EA10F2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71CADF5-E194-4EEA-6599-1ED84B3E2C10}"/>
              </a:ext>
            </a:extLst>
          </p:cNvPr>
          <p:cNvSpPr>
            <a:spLocks noGrp="1"/>
          </p:cNvSpPr>
          <p:nvPr>
            <p:ph type="body" idx="1"/>
          </p:nvPr>
        </p:nvSpPr>
        <p:spPr/>
        <p:txBody>
          <a:bodyPr/>
          <a:lstStyle/>
          <a:p>
            <a:r>
              <a:rPr lang="fr-FR" dirty="0"/>
              <a:t>CP - 43; 28; 31</a:t>
            </a:r>
          </a:p>
        </p:txBody>
      </p:sp>
      <p:sp>
        <p:nvSpPr>
          <p:cNvPr id="4" name="Espace réservé du numéro de diapositive 3">
            <a:extLst>
              <a:ext uri="{FF2B5EF4-FFF2-40B4-BE49-F238E27FC236}">
                <a16:creationId xmlns:a16="http://schemas.microsoft.com/office/drawing/2014/main" id="{957D59F8-0ADA-2D9A-47E5-2A5BCB6BD5CB}"/>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28770949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B481F-03E5-D368-4D59-1F2C76D091E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0A47288-AE26-25D1-771D-1FA4CF6C26E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FB265B9-7CC4-CD1C-63F7-26871AD16CF0}"/>
              </a:ext>
            </a:extLst>
          </p:cNvPr>
          <p:cNvSpPr>
            <a:spLocks noGrp="1"/>
          </p:cNvSpPr>
          <p:nvPr>
            <p:ph type="body" idx="1"/>
          </p:nvPr>
        </p:nvSpPr>
        <p:spPr/>
        <p:txBody>
          <a:bodyPr/>
          <a:lstStyle/>
          <a:p>
            <a:r>
              <a:rPr lang="fr-FR" dirty="0"/>
              <a:t>CP - 43; 28; 31</a:t>
            </a:r>
          </a:p>
        </p:txBody>
      </p:sp>
      <p:sp>
        <p:nvSpPr>
          <p:cNvPr id="4" name="Espace réservé du numéro de diapositive 3">
            <a:extLst>
              <a:ext uri="{FF2B5EF4-FFF2-40B4-BE49-F238E27FC236}">
                <a16:creationId xmlns:a16="http://schemas.microsoft.com/office/drawing/2014/main" id="{A998ACEF-9099-B6ED-8288-27555C70B3A3}"/>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18301760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6FA53D-FF22-E18F-5B7C-2B7944E8569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35FA95D-09A8-957C-34D9-F3484DB76E3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5B20966-7183-4884-5E77-76A6D45A0AD3}"/>
              </a:ext>
            </a:extLst>
          </p:cNvPr>
          <p:cNvSpPr>
            <a:spLocks noGrp="1"/>
          </p:cNvSpPr>
          <p:nvPr>
            <p:ph type="body" idx="1"/>
          </p:nvPr>
        </p:nvSpPr>
        <p:spPr/>
        <p:txBody>
          <a:bodyPr/>
          <a:lstStyle/>
          <a:p>
            <a:r>
              <a:rPr lang="fr-FR" dirty="0"/>
              <a:t>CP - 43; 28; 31</a:t>
            </a:r>
          </a:p>
        </p:txBody>
      </p:sp>
      <p:sp>
        <p:nvSpPr>
          <p:cNvPr id="4" name="Espace réservé du numéro de diapositive 3">
            <a:extLst>
              <a:ext uri="{FF2B5EF4-FFF2-40B4-BE49-F238E27FC236}">
                <a16:creationId xmlns:a16="http://schemas.microsoft.com/office/drawing/2014/main" id="{68E38D3B-68E5-719D-1F88-93D80AFAEDDE}"/>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1003914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65EB5-D856-D744-A1BA-DD8FAC1F38C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4DBFBFD-1B61-ACD2-A880-EC7CA12B372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E6C63F3-42CA-0228-870F-54ABA3E37C3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CP - </a:t>
            </a:r>
            <a:r>
              <a:rPr lang="fr-FR" sz="1200" dirty="0"/>
              <a:t>Corriger en écrivant au tableau: «Le double de 2 est 4 car 2 + 2 = 4.»</a:t>
            </a:r>
          </a:p>
          <a:p>
            <a:endParaRPr lang="fr-FR" dirty="0"/>
          </a:p>
        </p:txBody>
      </p:sp>
      <p:sp>
        <p:nvSpPr>
          <p:cNvPr id="4" name="Espace réservé du numéro de diapositive 3">
            <a:extLst>
              <a:ext uri="{FF2B5EF4-FFF2-40B4-BE49-F238E27FC236}">
                <a16:creationId xmlns:a16="http://schemas.microsoft.com/office/drawing/2014/main" id="{A336E15E-79E6-C36E-6F00-4AAA3E31245B}"/>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2974732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5DF0EF-CFD0-5CBF-B6FE-2F5A440AD6C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F652144-9E80-CB44-9FEA-21DFF7D648B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6089795-2A2B-6B38-248A-1A3EBAA1C7C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CP - . À chaque fois, les élèves représentent (d’un côté de l’ardoise) et écrivent l’égalité mathématique (de l’autre côté de l’ardoise). Corriger en explicitant les façons de représenter les doubles, par exemple avec les </a:t>
            </a:r>
            <a:r>
              <a:rPr lang="fr-FR" dirty="0" err="1"/>
              <a:t>Numicons</a:t>
            </a:r>
            <a:r>
              <a:rPr lang="fr-FR" dirty="0"/>
              <a:t> qui illustrent bien la notion de double : Si j’emboite deux </a:t>
            </a:r>
            <a:r>
              <a:rPr lang="fr-FR" dirty="0" err="1"/>
              <a:t>Numicons</a:t>
            </a:r>
            <a:r>
              <a:rPr lang="fr-FR" dirty="0"/>
              <a:t> 3, j’obtiens 6 et je vois que chaque ligne compte 3 ronds…</a:t>
            </a:r>
          </a:p>
        </p:txBody>
      </p:sp>
      <p:sp>
        <p:nvSpPr>
          <p:cNvPr id="4" name="Espace réservé du numéro de diapositive 3">
            <a:extLst>
              <a:ext uri="{FF2B5EF4-FFF2-40B4-BE49-F238E27FC236}">
                <a16:creationId xmlns:a16="http://schemas.microsoft.com/office/drawing/2014/main" id="{6AD344F7-B887-8461-FCF9-6079EC85CDCE}"/>
              </a:ext>
            </a:extLst>
          </p:cNvPr>
          <p:cNvSpPr>
            <a:spLocks noGrp="1"/>
          </p:cNvSpPr>
          <p:nvPr>
            <p:ph type="sldNum" sz="quarter" idx="5"/>
          </p:nvPr>
        </p:nvSpPr>
        <p:spPr/>
        <p:txBody>
          <a:bodyPr/>
          <a:lstStyle/>
          <a:p>
            <a:fld id="{6346C204-3D0E-43E8-BBCD-7E99DCEB2462}" type="slidenum">
              <a:rPr lang="fr-FR" smtClean="0"/>
              <a:t>9</a:t>
            </a:fld>
            <a:endParaRPr lang="fr-FR"/>
          </a:p>
        </p:txBody>
      </p:sp>
    </p:spTree>
    <p:extLst>
      <p:ext uri="{BB962C8B-B14F-4D97-AF65-F5344CB8AC3E}">
        <p14:creationId xmlns:p14="http://schemas.microsoft.com/office/powerpoint/2010/main" val="37404654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8A4CFA-6EF4-6861-B627-9DCE640FB0A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AAFBC969-6437-3B2E-54E6-F1EDD6F1E0D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0803109-B20B-243F-00B5-5AE9FFDAD738}"/>
              </a:ext>
            </a:extLst>
          </p:cNvPr>
          <p:cNvSpPr>
            <a:spLocks noGrp="1"/>
          </p:cNvSpPr>
          <p:nvPr>
            <p:ph type="body" idx="1"/>
          </p:nvPr>
        </p:nvSpPr>
        <p:spPr/>
        <p:txBody>
          <a:bodyPr/>
          <a:lstStyle/>
          <a:p>
            <a:r>
              <a:rPr lang="fr-FR" dirty="0"/>
              <a:t>CP – P1</a:t>
            </a:r>
          </a:p>
          <a:p>
            <a:r>
              <a:rPr lang="fr-FR" dirty="0"/>
              <a:t>CE1 - Dans mon portemonnaie, j’ai un billet de 50 € et un billet de 20 €. Combien d’argent ai-je au total?</a:t>
            </a:r>
          </a:p>
          <a:p>
            <a:r>
              <a:rPr lang="fr-FR" dirty="0"/>
              <a:t>– Mohamed a 6 ans. Son grand frère a 4 ans de plus que lui. Quel âge a son grand frère?</a:t>
            </a:r>
          </a:p>
          <a:p>
            <a:r>
              <a:rPr lang="fr-FR" dirty="0"/>
              <a:t>– Il y a des pommes jaunes et vertes dans le cageot. Il y a 9 pommes vertes. Quand je compte les pommes jaunes, je trouve qu’il y en a 3 de plus que les vertes. Combien y a-t-il de pommes jaunes?</a:t>
            </a:r>
          </a:p>
        </p:txBody>
      </p:sp>
      <p:sp>
        <p:nvSpPr>
          <p:cNvPr id="4" name="Espace réservé du numéro de diapositive 3">
            <a:extLst>
              <a:ext uri="{FF2B5EF4-FFF2-40B4-BE49-F238E27FC236}">
                <a16:creationId xmlns:a16="http://schemas.microsoft.com/office/drawing/2014/main" id="{FBFC0561-733B-B0D9-53C1-6B8593A9B2D2}"/>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3754317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5A1B33-D6AF-4E94-0D82-38A9B7267AFA}"/>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CB97C66-F218-B4E7-96F6-AB8EDC2D6927}"/>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E44EFF7-1464-2228-CC61-F5C6F0CDD55F}"/>
              </a:ext>
            </a:extLst>
          </p:cNvPr>
          <p:cNvSpPr>
            <a:spLocks noGrp="1"/>
          </p:cNvSpPr>
          <p:nvPr>
            <p:ph type="body" idx="1"/>
          </p:nvPr>
        </p:nvSpPr>
        <p:spPr/>
        <p:txBody>
          <a:bodyPr/>
          <a:lstStyle/>
          <a:p>
            <a:r>
              <a:rPr lang="fr-FR" dirty="0"/>
              <a:t>CP – P3</a:t>
            </a:r>
          </a:p>
          <a:p>
            <a:r>
              <a:rPr lang="fr-FR" dirty="0"/>
              <a:t>CE1 - Dans mon portemonnaie, j’ai un billet de 50 € et un billet de 20 €. Combien d’argent ai-je au total?</a:t>
            </a:r>
          </a:p>
          <a:p>
            <a:r>
              <a:rPr lang="fr-FR" dirty="0"/>
              <a:t>– Mohamed a 6 ans. Son grand frère a 4 ans de plus que lui. Quel âge a son grand frère?</a:t>
            </a:r>
          </a:p>
          <a:p>
            <a:r>
              <a:rPr lang="fr-FR" dirty="0"/>
              <a:t>– Il y a des pommes jaunes et vertes dans le cageot. Il y a 9 pommes vertes. Quand je compte les pommes jaunes, je trouve qu’il y en a 3 de plus que les vertes. Combien y a-t-il de pommes jaunes?</a:t>
            </a:r>
          </a:p>
          <a:p>
            <a:endParaRPr lang="fr-FR" dirty="0"/>
          </a:p>
        </p:txBody>
      </p:sp>
      <p:sp>
        <p:nvSpPr>
          <p:cNvPr id="4" name="Espace réservé du numéro de diapositive 3">
            <a:extLst>
              <a:ext uri="{FF2B5EF4-FFF2-40B4-BE49-F238E27FC236}">
                <a16:creationId xmlns:a16="http://schemas.microsoft.com/office/drawing/2014/main" id="{02A4BD75-DB56-7E7C-AF90-5D2214012031}"/>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17779400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28/10/2025</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2.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2.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3.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2</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42</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3837746"/>
            </a:xfrm>
            <a:prstGeom prst="rect">
              <a:avLst/>
            </a:prstGeom>
            <a:grp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additifs (transformation positive, recherche du tout)</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additifs et des problèmes de comparaison</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E7E43-E711-6BF2-B499-D48485CD0485}"/>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9CB73B15-EA58-9A86-F2FE-826CD30F7FD6}"/>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14" name="Connecteur droit 13">
            <a:extLst>
              <a:ext uri="{FF2B5EF4-FFF2-40B4-BE49-F238E27FC236}">
                <a16:creationId xmlns:a16="http://schemas.microsoft.com/office/drawing/2014/main" id="{E4701D4E-70DB-9F09-4594-F239B3DDFBC4}"/>
              </a:ext>
            </a:extLst>
          </p:cNvPr>
          <p:cNvCxnSpPr>
            <a:cxnSpLocks/>
          </p:cNvCxnSpPr>
          <p:nvPr/>
        </p:nvCxnSpPr>
        <p:spPr>
          <a:xfrm>
            <a:off x="6056086" y="1479479"/>
            <a:ext cx="0" cy="513794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ZoneTexte 4">
            <a:extLst>
              <a:ext uri="{FF2B5EF4-FFF2-40B4-BE49-F238E27FC236}">
                <a16:creationId xmlns:a16="http://schemas.microsoft.com/office/drawing/2014/main" id="{950AB4F0-8130-2B82-8D3B-46B5662FBCB5}"/>
              </a:ext>
            </a:extLst>
          </p:cNvPr>
          <p:cNvSpPr txBox="1"/>
          <p:nvPr/>
        </p:nvSpPr>
        <p:spPr>
          <a:xfrm>
            <a:off x="489410" y="3325487"/>
            <a:ext cx="5606590" cy="1692771"/>
          </a:xfrm>
          <a:prstGeom prst="rect">
            <a:avLst/>
          </a:prstGeom>
          <a:noFill/>
        </p:spPr>
        <p:txBody>
          <a:bodyPr wrap="square" rtlCol="0">
            <a:spAutoFit/>
          </a:body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Problemus</a:t>
            </a:r>
            <a:endParaRPr lang="fr-FR" sz="2600" dirty="0">
              <a:effectLst>
                <a:outerShdw blurRad="38100" dist="38100" dir="2700000" algn="tl">
                  <a:srgbClr val="000000">
                    <a:alpha val="43137"/>
                  </a:srgbClr>
                </a:outerShdw>
              </a:effectLst>
            </a:endParaRPr>
          </a:p>
          <a:p>
            <a:r>
              <a:rPr lang="fr-FR" sz="2600" b="1" dirty="0"/>
              <a:t>2/ </a:t>
            </a:r>
            <a:r>
              <a:rPr lang="fr-FR" sz="2600" dirty="0"/>
              <a:t>Lisons le </a:t>
            </a:r>
            <a:r>
              <a:rPr lang="fr-FR" sz="2600" b="1" dirty="0"/>
              <a:t>problème 10</a:t>
            </a:r>
          </a:p>
          <a:p>
            <a:r>
              <a:rPr lang="fr-FR" sz="2600" b="1" dirty="0"/>
              <a:t>3/ </a:t>
            </a:r>
            <a:r>
              <a:rPr lang="fr-FR" sz="2600" dirty="0"/>
              <a:t>A quelle stratégie fait-il référence ?</a:t>
            </a:r>
          </a:p>
          <a:p>
            <a:r>
              <a:rPr lang="fr-FR" sz="2600" b="1" dirty="0"/>
              <a:t>4/ </a:t>
            </a:r>
            <a:r>
              <a:rPr lang="fr-FR" sz="2600" dirty="0"/>
              <a:t>Résous-le sur l’ardoise</a:t>
            </a:r>
          </a:p>
        </p:txBody>
      </p:sp>
      <p:pic>
        <p:nvPicPr>
          <p:cNvPr id="6" name="Image 5">
            <a:extLst>
              <a:ext uri="{FF2B5EF4-FFF2-40B4-BE49-F238E27FC236}">
                <a16:creationId xmlns:a16="http://schemas.microsoft.com/office/drawing/2014/main" id="{FAF984DE-80FD-787B-10D2-4ACA02C523C9}"/>
              </a:ext>
            </a:extLst>
          </p:cNvPr>
          <p:cNvPicPr>
            <a:picLocks noChangeAspect="1"/>
          </p:cNvPicPr>
          <p:nvPr/>
        </p:nvPicPr>
        <p:blipFill>
          <a:blip r:embed="rId3"/>
          <a:stretch>
            <a:fillRect/>
          </a:stretch>
        </p:blipFill>
        <p:spPr>
          <a:xfrm>
            <a:off x="1025841" y="111694"/>
            <a:ext cx="1337213" cy="1895500"/>
          </a:xfrm>
          <a:prstGeom prst="rect">
            <a:avLst/>
          </a:prstGeom>
        </p:spPr>
      </p:pic>
      <p:sp>
        <p:nvSpPr>
          <p:cNvPr id="3" name="ZoneTexte 2">
            <a:extLst>
              <a:ext uri="{FF2B5EF4-FFF2-40B4-BE49-F238E27FC236}">
                <a16:creationId xmlns:a16="http://schemas.microsoft.com/office/drawing/2014/main" id="{A7DE2B30-3D73-E71C-8F39-4679465B15A7}"/>
              </a:ext>
            </a:extLst>
          </p:cNvPr>
          <p:cNvSpPr txBox="1"/>
          <p:nvPr/>
        </p:nvSpPr>
        <p:spPr>
          <a:xfrm>
            <a:off x="6359375" y="1479479"/>
            <a:ext cx="5170585" cy="3539430"/>
          </a:xfrm>
          <a:prstGeom prst="rect">
            <a:avLst/>
          </a:prstGeom>
          <a:noFill/>
        </p:spPr>
        <p:txBody>
          <a:bodyPr wrap="square" rtlCol="0">
            <a:spAutoFit/>
          </a:bodyPr>
          <a:lstStyle/>
          <a:p>
            <a:r>
              <a:rPr lang="fr-FR" sz="2800" dirty="0"/>
              <a:t>Tu vas résoudre des problèmes oraux. </a:t>
            </a:r>
          </a:p>
          <a:p>
            <a:endParaRPr lang="fr-FR" sz="2800" dirty="0"/>
          </a:p>
          <a:p>
            <a:r>
              <a:rPr lang="fr-FR" sz="2800" dirty="0"/>
              <a:t>Chaque problème sera lu deux fois.</a:t>
            </a:r>
          </a:p>
          <a:p>
            <a:r>
              <a:rPr lang="fr-FR" sz="2800" dirty="0"/>
              <a:t> </a:t>
            </a:r>
          </a:p>
          <a:p>
            <a:r>
              <a:rPr lang="fr-FR" sz="2800" dirty="0"/>
              <a:t>Tu dois faire une représentation ou un calcul en plus du résultat.</a:t>
            </a:r>
            <a:endParaRPr lang="fr-FR" sz="2600" dirty="0"/>
          </a:p>
        </p:txBody>
      </p:sp>
      <p:pic>
        <p:nvPicPr>
          <p:cNvPr id="9" name="Image 8">
            <a:extLst>
              <a:ext uri="{FF2B5EF4-FFF2-40B4-BE49-F238E27FC236}">
                <a16:creationId xmlns:a16="http://schemas.microsoft.com/office/drawing/2014/main" id="{F73B93F8-BCEE-9A23-2836-B6388EA55300}"/>
              </a:ext>
            </a:extLst>
          </p:cNvPr>
          <p:cNvPicPr>
            <a:picLocks noChangeAspect="1"/>
          </p:cNvPicPr>
          <p:nvPr/>
        </p:nvPicPr>
        <p:blipFill>
          <a:blip r:embed="rId4"/>
          <a:stretch>
            <a:fillRect/>
          </a:stretch>
        </p:blipFill>
        <p:spPr>
          <a:xfrm>
            <a:off x="2626429" y="111694"/>
            <a:ext cx="1332551" cy="1895500"/>
          </a:xfrm>
          <a:prstGeom prst="rect">
            <a:avLst/>
          </a:prstGeom>
        </p:spPr>
      </p:pic>
      <p:pic>
        <p:nvPicPr>
          <p:cNvPr id="10" name="Image 9">
            <a:extLst>
              <a:ext uri="{FF2B5EF4-FFF2-40B4-BE49-F238E27FC236}">
                <a16:creationId xmlns:a16="http://schemas.microsoft.com/office/drawing/2014/main" id="{2DBBF35B-8FD3-A069-059C-8104DFAC1D09}"/>
              </a:ext>
            </a:extLst>
          </p:cNvPr>
          <p:cNvPicPr>
            <a:picLocks noChangeAspect="1"/>
          </p:cNvPicPr>
          <p:nvPr/>
        </p:nvPicPr>
        <p:blipFill>
          <a:blip r:embed="rId5"/>
          <a:srcRect t="13596" b="13650"/>
          <a:stretch>
            <a:fillRect/>
          </a:stretch>
        </p:blipFill>
        <p:spPr>
          <a:xfrm>
            <a:off x="5415816" y="320560"/>
            <a:ext cx="1038797" cy="755747"/>
          </a:xfrm>
          <a:prstGeom prst="rect">
            <a:avLst/>
          </a:prstGeom>
        </p:spPr>
      </p:pic>
      <p:pic>
        <p:nvPicPr>
          <p:cNvPr id="1026" name="Picture 2" descr="Minuterie de 3 Minutes – 123Timer">
            <a:extLst>
              <a:ext uri="{FF2B5EF4-FFF2-40B4-BE49-F238E27FC236}">
                <a16:creationId xmlns:a16="http://schemas.microsoft.com/office/drawing/2014/main" id="{975F9EB1-8AB6-7856-5DB3-4C16ED2FC38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44208" y="5090364"/>
            <a:ext cx="1217969" cy="1217969"/>
          </a:xfrm>
          <a:prstGeom prst="rect">
            <a:avLst/>
          </a:prstGeom>
          <a:noFill/>
          <a:extLst>
            <a:ext uri="{909E8E84-426E-40DD-AFC4-6F175D3DCCD1}">
              <a14:hiddenFill xmlns:a14="http://schemas.microsoft.com/office/drawing/2010/main">
                <a:solidFill>
                  <a:srgbClr val="FFFFFF"/>
                </a:solidFill>
              </a14:hiddenFill>
            </a:ext>
          </a:extLst>
        </p:spPr>
      </p:pic>
      <p:sp>
        <p:nvSpPr>
          <p:cNvPr id="15" name="ZoneTexte 14">
            <a:extLst>
              <a:ext uri="{FF2B5EF4-FFF2-40B4-BE49-F238E27FC236}">
                <a16:creationId xmlns:a16="http://schemas.microsoft.com/office/drawing/2014/main" id="{809C8D2D-04CE-0BAA-1D04-8990045BE96C}"/>
              </a:ext>
            </a:extLst>
          </p:cNvPr>
          <p:cNvSpPr txBox="1"/>
          <p:nvPr/>
        </p:nvSpPr>
        <p:spPr>
          <a:xfrm rot="1414505">
            <a:off x="8775440" y="5514681"/>
            <a:ext cx="1452001" cy="369332"/>
          </a:xfrm>
          <a:prstGeom prst="rect">
            <a:avLst/>
          </a:prstGeom>
          <a:noFill/>
        </p:spPr>
        <p:txBody>
          <a:bodyPr wrap="none" rtlCol="0">
            <a:spAutoFit/>
          </a:bodyPr>
          <a:lstStyle/>
          <a:p>
            <a:r>
              <a:rPr lang="fr-FR" dirty="0"/>
              <a:t>Par problème</a:t>
            </a:r>
          </a:p>
        </p:txBody>
      </p:sp>
    </p:spTree>
    <p:extLst>
      <p:ext uri="{BB962C8B-B14F-4D97-AF65-F5344CB8AC3E}">
        <p14:creationId xmlns:p14="http://schemas.microsoft.com/office/powerpoint/2010/main" val="20636514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9B6D42-1FDE-3F7B-9759-1B7B36D638F3}"/>
            </a:ext>
          </a:extLst>
        </p:cNvPr>
        <p:cNvGrpSpPr/>
        <p:nvPr/>
      </p:nvGrpSpPr>
      <p:grpSpPr>
        <a:xfrm>
          <a:off x="0" y="0"/>
          <a:ext cx="0" cy="0"/>
          <a:chOff x="0" y="0"/>
          <a:chExt cx="0" cy="0"/>
        </a:xfrm>
      </p:grpSpPr>
      <p:sp>
        <p:nvSpPr>
          <p:cNvPr id="4" name="Shape 105">
            <a:extLst>
              <a:ext uri="{FF2B5EF4-FFF2-40B4-BE49-F238E27FC236}">
                <a16:creationId xmlns:a16="http://schemas.microsoft.com/office/drawing/2014/main" id="{41ABAEDE-2A74-30C9-8699-B8AE129ABFD4}"/>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chemeClr val="accent2">
              <a:lumMod val="60000"/>
              <a:lumOff val="40000"/>
            </a:schemeClr>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ln>
                <a:solidFill>
                  <a:srgbClr val="7030A0"/>
                </a:solidFill>
              </a:ln>
              <a:solidFill>
                <a:srgbClr val="FECEF8"/>
              </a:solidFill>
            </a:endParaRPr>
          </a:p>
        </p:txBody>
      </p:sp>
      <p:cxnSp>
        <p:nvCxnSpPr>
          <p:cNvPr id="14" name="Connecteur droit 13">
            <a:extLst>
              <a:ext uri="{FF2B5EF4-FFF2-40B4-BE49-F238E27FC236}">
                <a16:creationId xmlns:a16="http://schemas.microsoft.com/office/drawing/2014/main" id="{5A25C8A9-7AAA-2CA9-5355-152A65D06C2A}"/>
              </a:ext>
            </a:extLst>
          </p:cNvPr>
          <p:cNvCxnSpPr>
            <a:cxnSpLocks/>
          </p:cNvCxnSpPr>
          <p:nvPr/>
        </p:nvCxnSpPr>
        <p:spPr>
          <a:xfrm>
            <a:off x="6056086" y="1315092"/>
            <a:ext cx="0" cy="5302331"/>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5" name="ZoneTexte 4">
            <a:extLst>
              <a:ext uri="{FF2B5EF4-FFF2-40B4-BE49-F238E27FC236}">
                <a16:creationId xmlns:a16="http://schemas.microsoft.com/office/drawing/2014/main" id="{85196643-79F0-C16E-FFA2-DC04F601A0D4}"/>
              </a:ext>
            </a:extLst>
          </p:cNvPr>
          <p:cNvSpPr txBox="1"/>
          <p:nvPr/>
        </p:nvSpPr>
        <p:spPr>
          <a:xfrm>
            <a:off x="489410" y="3325487"/>
            <a:ext cx="5606590" cy="1692771"/>
          </a:xfrm>
          <a:prstGeom prst="rect">
            <a:avLst/>
          </a:prstGeom>
          <a:noFill/>
        </p:spPr>
        <p:txBody>
          <a:bodyPr wrap="square" rtlCol="0">
            <a:spAutoFit/>
          </a:bodyPr>
          <a:lstStyle/>
          <a:p>
            <a:r>
              <a:rPr lang="fr-FR" sz="2600" b="1" dirty="0"/>
              <a:t>1/ </a:t>
            </a:r>
            <a:r>
              <a:rPr lang="fr-FR" sz="2600" dirty="0"/>
              <a:t>Prends le mini fichier </a:t>
            </a:r>
            <a:r>
              <a:rPr lang="fr-FR" sz="2600" dirty="0" err="1">
                <a:effectLst>
                  <a:outerShdw blurRad="38100" dist="38100" dir="2700000" algn="tl">
                    <a:srgbClr val="000000">
                      <a:alpha val="43137"/>
                    </a:srgbClr>
                  </a:outerShdw>
                </a:effectLst>
              </a:rPr>
              <a:t>Problemus</a:t>
            </a:r>
            <a:endParaRPr lang="fr-FR" sz="2600" dirty="0">
              <a:effectLst>
                <a:outerShdw blurRad="38100" dist="38100" dir="2700000" algn="tl">
                  <a:srgbClr val="000000">
                    <a:alpha val="43137"/>
                  </a:srgbClr>
                </a:outerShdw>
              </a:effectLst>
            </a:endParaRPr>
          </a:p>
          <a:p>
            <a:r>
              <a:rPr lang="fr-FR" sz="2600" b="1" dirty="0"/>
              <a:t>2/ </a:t>
            </a:r>
            <a:r>
              <a:rPr lang="fr-FR" sz="2600" dirty="0"/>
              <a:t>Lisons le </a:t>
            </a:r>
            <a:r>
              <a:rPr lang="fr-FR" sz="2600" b="1" dirty="0"/>
              <a:t>problème 11</a:t>
            </a:r>
          </a:p>
          <a:p>
            <a:r>
              <a:rPr lang="fr-FR" sz="2600" b="1" dirty="0"/>
              <a:t>3/ </a:t>
            </a:r>
            <a:r>
              <a:rPr lang="fr-FR" sz="2600" dirty="0"/>
              <a:t>A quelle stratégie fait-il référence ?</a:t>
            </a:r>
          </a:p>
          <a:p>
            <a:r>
              <a:rPr lang="fr-FR" sz="2600" b="1" dirty="0"/>
              <a:t>4/ </a:t>
            </a:r>
            <a:r>
              <a:rPr lang="fr-FR" sz="2600" dirty="0"/>
              <a:t>Résous-le sur l’ardoise</a:t>
            </a:r>
          </a:p>
        </p:txBody>
      </p:sp>
      <p:pic>
        <p:nvPicPr>
          <p:cNvPr id="6" name="Image 5">
            <a:extLst>
              <a:ext uri="{FF2B5EF4-FFF2-40B4-BE49-F238E27FC236}">
                <a16:creationId xmlns:a16="http://schemas.microsoft.com/office/drawing/2014/main" id="{FBB72E45-5C29-309E-A1FF-ED6B037E2D80}"/>
              </a:ext>
            </a:extLst>
          </p:cNvPr>
          <p:cNvPicPr>
            <a:picLocks noChangeAspect="1"/>
          </p:cNvPicPr>
          <p:nvPr/>
        </p:nvPicPr>
        <p:blipFill>
          <a:blip r:embed="rId3"/>
          <a:stretch>
            <a:fillRect/>
          </a:stretch>
        </p:blipFill>
        <p:spPr>
          <a:xfrm>
            <a:off x="1025841" y="111694"/>
            <a:ext cx="1337213" cy="1895500"/>
          </a:xfrm>
          <a:prstGeom prst="rect">
            <a:avLst/>
          </a:prstGeom>
        </p:spPr>
      </p:pic>
      <p:sp>
        <p:nvSpPr>
          <p:cNvPr id="3" name="ZoneTexte 2">
            <a:extLst>
              <a:ext uri="{FF2B5EF4-FFF2-40B4-BE49-F238E27FC236}">
                <a16:creationId xmlns:a16="http://schemas.microsoft.com/office/drawing/2014/main" id="{9671A50D-A1FD-E193-F416-DADDBF590681}"/>
              </a:ext>
            </a:extLst>
          </p:cNvPr>
          <p:cNvSpPr txBox="1"/>
          <p:nvPr/>
        </p:nvSpPr>
        <p:spPr>
          <a:xfrm>
            <a:off x="6452170" y="1509436"/>
            <a:ext cx="5170585" cy="3539430"/>
          </a:xfrm>
          <a:prstGeom prst="rect">
            <a:avLst/>
          </a:prstGeom>
          <a:noFill/>
        </p:spPr>
        <p:txBody>
          <a:bodyPr wrap="square" rtlCol="0">
            <a:spAutoFit/>
          </a:bodyPr>
          <a:lstStyle/>
          <a:p>
            <a:r>
              <a:rPr lang="fr-FR" sz="2800" dirty="0"/>
              <a:t>Tu vas résoudre des problèmes oraux. </a:t>
            </a:r>
          </a:p>
          <a:p>
            <a:endParaRPr lang="fr-FR" sz="2800" dirty="0"/>
          </a:p>
          <a:p>
            <a:r>
              <a:rPr lang="fr-FR" sz="2800" dirty="0"/>
              <a:t>Chaque problème sera lu deux fois.</a:t>
            </a:r>
          </a:p>
          <a:p>
            <a:r>
              <a:rPr lang="fr-FR" sz="2800" dirty="0"/>
              <a:t> </a:t>
            </a:r>
          </a:p>
          <a:p>
            <a:r>
              <a:rPr lang="fr-FR" sz="2800" dirty="0"/>
              <a:t>Tu dois faire une représentation ou un calcul en plus du résultat.</a:t>
            </a:r>
            <a:endParaRPr lang="fr-FR" sz="2600" dirty="0"/>
          </a:p>
        </p:txBody>
      </p:sp>
      <p:pic>
        <p:nvPicPr>
          <p:cNvPr id="9" name="Image 8">
            <a:extLst>
              <a:ext uri="{FF2B5EF4-FFF2-40B4-BE49-F238E27FC236}">
                <a16:creationId xmlns:a16="http://schemas.microsoft.com/office/drawing/2014/main" id="{F8BFDC25-2F17-1AD1-E454-A79333B76546}"/>
              </a:ext>
            </a:extLst>
          </p:cNvPr>
          <p:cNvPicPr>
            <a:picLocks noChangeAspect="1"/>
          </p:cNvPicPr>
          <p:nvPr/>
        </p:nvPicPr>
        <p:blipFill>
          <a:blip r:embed="rId4"/>
          <a:stretch>
            <a:fillRect/>
          </a:stretch>
        </p:blipFill>
        <p:spPr>
          <a:xfrm>
            <a:off x="2626429" y="111694"/>
            <a:ext cx="1332551" cy="1895500"/>
          </a:xfrm>
          <a:prstGeom prst="rect">
            <a:avLst/>
          </a:prstGeom>
        </p:spPr>
      </p:pic>
      <p:pic>
        <p:nvPicPr>
          <p:cNvPr id="10" name="Image 9">
            <a:extLst>
              <a:ext uri="{FF2B5EF4-FFF2-40B4-BE49-F238E27FC236}">
                <a16:creationId xmlns:a16="http://schemas.microsoft.com/office/drawing/2014/main" id="{F09A49E6-6BB1-D3FD-81F9-14C64C070000}"/>
              </a:ext>
            </a:extLst>
          </p:cNvPr>
          <p:cNvPicPr>
            <a:picLocks noChangeAspect="1"/>
          </p:cNvPicPr>
          <p:nvPr/>
        </p:nvPicPr>
        <p:blipFill>
          <a:blip r:embed="rId5"/>
          <a:srcRect t="13596" b="13650"/>
          <a:stretch>
            <a:fillRect/>
          </a:stretch>
        </p:blipFill>
        <p:spPr>
          <a:xfrm>
            <a:off x="5536687" y="278072"/>
            <a:ext cx="1038797" cy="755747"/>
          </a:xfrm>
          <a:prstGeom prst="rect">
            <a:avLst/>
          </a:prstGeom>
        </p:spPr>
      </p:pic>
      <p:sp>
        <p:nvSpPr>
          <p:cNvPr id="7" name="ZoneTexte 6">
            <a:extLst>
              <a:ext uri="{FF2B5EF4-FFF2-40B4-BE49-F238E27FC236}">
                <a16:creationId xmlns:a16="http://schemas.microsoft.com/office/drawing/2014/main" id="{ACD52AE8-95C1-11DB-7753-CB9F85959EE1}"/>
              </a:ext>
            </a:extLst>
          </p:cNvPr>
          <p:cNvSpPr txBox="1"/>
          <p:nvPr/>
        </p:nvSpPr>
        <p:spPr>
          <a:xfrm rot="1414505">
            <a:off x="8775440" y="5514681"/>
            <a:ext cx="1452001" cy="369332"/>
          </a:xfrm>
          <a:prstGeom prst="rect">
            <a:avLst/>
          </a:prstGeom>
          <a:noFill/>
        </p:spPr>
        <p:txBody>
          <a:bodyPr wrap="none" rtlCol="0">
            <a:spAutoFit/>
          </a:bodyPr>
          <a:lstStyle/>
          <a:p>
            <a:r>
              <a:rPr lang="fr-FR" dirty="0"/>
              <a:t>Par problème</a:t>
            </a:r>
          </a:p>
        </p:txBody>
      </p:sp>
      <p:pic>
        <p:nvPicPr>
          <p:cNvPr id="8" name="Picture 2" descr="Minuterie de 3 Minutes – 123Timer">
            <a:extLst>
              <a:ext uri="{FF2B5EF4-FFF2-40B4-BE49-F238E27FC236}">
                <a16:creationId xmlns:a16="http://schemas.microsoft.com/office/drawing/2014/main" id="{14CA1E33-7882-E89B-E397-926F7DF890C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44208" y="5090364"/>
            <a:ext cx="1217969" cy="1217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089923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901558" y="2876353"/>
              <a:ext cx="7674795" cy="2372957"/>
            </a:xfrm>
            <a:prstGeom prst="rect">
              <a:avLst/>
            </a:prstGeom>
            <a:noFill/>
          </p:spPr>
          <p:txBody>
            <a:bodyPr wrap="square" rtlCol="0">
              <a:spAutoFit/>
            </a:bodyPr>
            <a:lstStyle/>
            <a:p>
              <a:endParaRPr lang="fr-FR" sz="2800" b="1" dirty="0">
                <a:solidFill>
                  <a:schemeClr val="bg1"/>
                </a:solidFill>
              </a:endParaRP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sais constituer une somme d’argent donnée avec les pièces et billets – Je comprends la soustraction</a:t>
              </a:r>
            </a:p>
            <a:p>
              <a:pPr marL="457200" indent="-457200">
                <a:buFont typeface="Wingdings" panose="05000000000000000000" pitchFamily="2" charset="2"/>
                <a:buChar char="è"/>
              </a:pPr>
              <a:r>
                <a:rPr lang="fr-FR" sz="3200" b="1" dirty="0">
                  <a:solidFill>
                    <a:schemeClr val="bg1"/>
                  </a:solidFill>
                </a:rPr>
                <a:t>Je comprends la multiplication</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F1A926-BA91-1500-57BA-E1ACABDA4811}"/>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8B2D1D56-A050-68AB-D70F-153FB650E1CC}"/>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F3D2C75D-0379-4FC3-6F11-D61E63CEEBD6}"/>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0A622307-CB6F-599C-2937-9E93E804357E}"/>
              </a:ext>
            </a:extLst>
          </p:cNvPr>
          <p:cNvSpPr txBox="1"/>
          <p:nvPr/>
        </p:nvSpPr>
        <p:spPr>
          <a:xfrm>
            <a:off x="390418" y="2387286"/>
            <a:ext cx="5415397" cy="4524315"/>
          </a:xfrm>
          <a:prstGeom prst="rect">
            <a:avLst/>
          </a:prstGeom>
          <a:noFill/>
        </p:spPr>
        <p:txBody>
          <a:bodyPr wrap="square" rtlCol="0">
            <a:spAutoFit/>
          </a:bodyPr>
          <a:lstStyle/>
          <a:p>
            <a:r>
              <a:rPr lang="fr-FR" sz="3200" dirty="0"/>
              <a:t>Avec ton camarade, </a:t>
            </a:r>
          </a:p>
          <a:p>
            <a:endParaRPr lang="fr-FR" sz="3200" dirty="0"/>
          </a:p>
          <a:p>
            <a:r>
              <a:rPr lang="fr-FR" sz="3200" b="1" dirty="0"/>
              <a:t>1/ </a:t>
            </a:r>
            <a:r>
              <a:rPr lang="fr-FR" sz="3200" dirty="0"/>
              <a:t>Prends le </a:t>
            </a:r>
            <a:r>
              <a:rPr lang="fr-FR" sz="3200" dirty="0" err="1"/>
              <a:t>Numicom</a:t>
            </a:r>
            <a:r>
              <a:rPr lang="fr-FR" sz="3200" dirty="0"/>
              <a:t> 5 et le </a:t>
            </a:r>
            <a:r>
              <a:rPr lang="fr-FR" sz="3200" dirty="0" err="1"/>
              <a:t>Numicom</a:t>
            </a:r>
            <a:r>
              <a:rPr lang="fr-FR" sz="3200" dirty="0"/>
              <a:t> 3</a:t>
            </a:r>
          </a:p>
          <a:p>
            <a:r>
              <a:rPr lang="fr-FR" sz="3200" b="1" dirty="0"/>
              <a:t>2/ </a:t>
            </a:r>
            <a:r>
              <a:rPr lang="fr-FR" sz="3200" dirty="0"/>
              <a:t>Associe-les et écris combien cela fait</a:t>
            </a:r>
          </a:p>
          <a:p>
            <a:r>
              <a:rPr lang="fr-FR" sz="3200" b="1" dirty="0"/>
              <a:t>3/ </a:t>
            </a:r>
            <a:r>
              <a:rPr lang="fr-FR" sz="3200" dirty="0"/>
              <a:t>Fabrique toutes les écritures mathématiques que tu trouves</a:t>
            </a:r>
            <a:endParaRPr lang="fr-FR" sz="3200" b="1" dirty="0"/>
          </a:p>
          <a:p>
            <a:endParaRPr lang="fr-FR" sz="3200" dirty="0"/>
          </a:p>
        </p:txBody>
      </p:sp>
      <p:sp>
        <p:nvSpPr>
          <p:cNvPr id="11" name="ZoneTexte 10">
            <a:extLst>
              <a:ext uri="{FF2B5EF4-FFF2-40B4-BE49-F238E27FC236}">
                <a16:creationId xmlns:a16="http://schemas.microsoft.com/office/drawing/2014/main" id="{2CCD8CE6-F37B-830B-F755-B292DC7E3529}"/>
              </a:ext>
            </a:extLst>
          </p:cNvPr>
          <p:cNvSpPr txBox="1"/>
          <p:nvPr/>
        </p:nvSpPr>
        <p:spPr>
          <a:xfrm>
            <a:off x="6306358" y="1621689"/>
            <a:ext cx="5606590" cy="2585323"/>
          </a:xfrm>
          <a:prstGeom prst="rect">
            <a:avLst/>
          </a:prstGeom>
          <a:noFill/>
        </p:spPr>
        <p:txBody>
          <a:bodyPr wrap="square" rtlCol="0">
            <a:spAutoFit/>
          </a:bodyPr>
          <a:lstStyle/>
          <a:p>
            <a:r>
              <a:rPr lang="fr-FR" sz="2600" dirty="0"/>
              <a:t>Avec ton camarade,</a:t>
            </a:r>
          </a:p>
          <a:p>
            <a:r>
              <a:rPr lang="fr-FR" sz="2600" dirty="0"/>
              <a:t>Résous le problème suivant :</a:t>
            </a:r>
          </a:p>
          <a:p>
            <a:endParaRPr lang="fr-FR" sz="2600" dirty="0"/>
          </a:p>
          <a:p>
            <a:r>
              <a:rPr lang="fr-FR" sz="2800" dirty="0"/>
              <a:t>Je lance les dés. Il y a 4 dés et chaque dé fait 5. </a:t>
            </a:r>
          </a:p>
          <a:p>
            <a:r>
              <a:rPr lang="fr-FR" sz="2800" b="1" dirty="0"/>
              <a:t>Quel est le total des dés ? </a:t>
            </a:r>
            <a:endParaRPr lang="fr-FR" sz="2600" b="1" dirty="0"/>
          </a:p>
        </p:txBody>
      </p:sp>
      <p:pic>
        <p:nvPicPr>
          <p:cNvPr id="2" name="Image 1">
            <a:extLst>
              <a:ext uri="{FF2B5EF4-FFF2-40B4-BE49-F238E27FC236}">
                <a16:creationId xmlns:a16="http://schemas.microsoft.com/office/drawing/2014/main" id="{03B46B12-AC4D-70B7-6A25-B90F84D083F2}"/>
              </a:ext>
            </a:extLst>
          </p:cNvPr>
          <p:cNvPicPr>
            <a:picLocks noChangeAspect="1"/>
          </p:cNvPicPr>
          <p:nvPr/>
        </p:nvPicPr>
        <p:blipFill>
          <a:blip r:embed="rId3"/>
          <a:stretch>
            <a:fillRect/>
          </a:stretch>
        </p:blipFill>
        <p:spPr>
          <a:xfrm>
            <a:off x="842066" y="262203"/>
            <a:ext cx="1418555" cy="1824251"/>
          </a:xfrm>
          <a:prstGeom prst="rect">
            <a:avLst/>
          </a:prstGeom>
        </p:spPr>
      </p:pic>
      <p:pic>
        <p:nvPicPr>
          <p:cNvPr id="3" name="Image 2">
            <a:extLst>
              <a:ext uri="{FF2B5EF4-FFF2-40B4-BE49-F238E27FC236}">
                <a16:creationId xmlns:a16="http://schemas.microsoft.com/office/drawing/2014/main" id="{25C82857-AE90-F0FE-CF3F-94E7B1A567BE}"/>
              </a:ext>
            </a:extLst>
          </p:cNvPr>
          <p:cNvPicPr>
            <a:picLocks noChangeAspect="1"/>
          </p:cNvPicPr>
          <p:nvPr/>
        </p:nvPicPr>
        <p:blipFill>
          <a:blip r:embed="rId4"/>
          <a:srcRect t="13596" b="13650"/>
          <a:stretch>
            <a:fillRect/>
          </a:stretch>
        </p:blipFill>
        <p:spPr>
          <a:xfrm>
            <a:off x="5576601" y="105404"/>
            <a:ext cx="1038797" cy="755747"/>
          </a:xfrm>
          <a:prstGeom prst="rect">
            <a:avLst/>
          </a:prstGeom>
        </p:spPr>
      </p:pic>
    </p:spTree>
    <p:extLst>
      <p:ext uri="{BB962C8B-B14F-4D97-AF65-F5344CB8AC3E}">
        <p14:creationId xmlns:p14="http://schemas.microsoft.com/office/powerpoint/2010/main" val="16382061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1FCC29-E3F7-7F75-4ECF-3FD7EF22CFFF}"/>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9120941D-24F5-404A-158A-BA92136FDE7C}"/>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BE2B680F-8937-BA08-B2B9-B7A97904AFA0}"/>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153C4234-8C7A-D608-299C-3C990D237865}"/>
              </a:ext>
            </a:extLst>
          </p:cNvPr>
          <p:cNvSpPr txBox="1"/>
          <p:nvPr/>
        </p:nvSpPr>
        <p:spPr>
          <a:xfrm>
            <a:off x="390418" y="2387286"/>
            <a:ext cx="5415397" cy="4524315"/>
          </a:xfrm>
          <a:prstGeom prst="rect">
            <a:avLst/>
          </a:prstGeom>
          <a:noFill/>
        </p:spPr>
        <p:txBody>
          <a:bodyPr wrap="square" rtlCol="0">
            <a:spAutoFit/>
          </a:bodyPr>
          <a:lstStyle/>
          <a:p>
            <a:r>
              <a:rPr lang="fr-FR" sz="3200" dirty="0"/>
              <a:t>Avec ton camarade, </a:t>
            </a:r>
          </a:p>
          <a:p>
            <a:endParaRPr lang="fr-FR" sz="3200" dirty="0"/>
          </a:p>
          <a:p>
            <a:r>
              <a:rPr lang="fr-FR" sz="3200" b="1" dirty="0"/>
              <a:t>1/ </a:t>
            </a:r>
            <a:r>
              <a:rPr lang="fr-FR" sz="3200" dirty="0"/>
              <a:t>Prends le </a:t>
            </a:r>
            <a:r>
              <a:rPr lang="fr-FR" sz="3200" dirty="0" err="1"/>
              <a:t>Numicom</a:t>
            </a:r>
            <a:r>
              <a:rPr lang="fr-FR" sz="3200" dirty="0"/>
              <a:t> 5 et le </a:t>
            </a:r>
            <a:r>
              <a:rPr lang="fr-FR" sz="3200" dirty="0" err="1"/>
              <a:t>Numicom</a:t>
            </a:r>
            <a:r>
              <a:rPr lang="fr-FR" sz="3200" dirty="0"/>
              <a:t> 3</a:t>
            </a:r>
          </a:p>
          <a:p>
            <a:r>
              <a:rPr lang="fr-FR" sz="3200" b="1" dirty="0"/>
              <a:t>2/ </a:t>
            </a:r>
            <a:r>
              <a:rPr lang="fr-FR" sz="3200" dirty="0"/>
              <a:t>Associe-les et écris combien cela fait</a:t>
            </a:r>
          </a:p>
          <a:p>
            <a:r>
              <a:rPr lang="fr-FR" sz="3200" b="1" dirty="0"/>
              <a:t>3/ </a:t>
            </a:r>
            <a:r>
              <a:rPr lang="fr-FR" sz="3200" dirty="0"/>
              <a:t>Fabrique toutes les écritures mathématiques que tu trouves</a:t>
            </a:r>
            <a:endParaRPr lang="fr-FR" sz="3200" b="1" dirty="0"/>
          </a:p>
          <a:p>
            <a:endParaRPr lang="fr-FR" sz="3200" dirty="0"/>
          </a:p>
        </p:txBody>
      </p:sp>
      <p:sp>
        <p:nvSpPr>
          <p:cNvPr id="11" name="ZoneTexte 10">
            <a:extLst>
              <a:ext uri="{FF2B5EF4-FFF2-40B4-BE49-F238E27FC236}">
                <a16:creationId xmlns:a16="http://schemas.microsoft.com/office/drawing/2014/main" id="{44A221B5-87B8-F59A-2CB3-AC3AAB71D257}"/>
              </a:ext>
            </a:extLst>
          </p:cNvPr>
          <p:cNvSpPr txBox="1"/>
          <p:nvPr/>
        </p:nvSpPr>
        <p:spPr>
          <a:xfrm>
            <a:off x="6135915" y="1621689"/>
            <a:ext cx="5854026" cy="3016210"/>
          </a:xfrm>
          <a:prstGeom prst="rect">
            <a:avLst/>
          </a:prstGeom>
          <a:noFill/>
        </p:spPr>
        <p:txBody>
          <a:bodyPr wrap="square" rtlCol="0">
            <a:spAutoFit/>
          </a:bodyPr>
          <a:lstStyle/>
          <a:p>
            <a:r>
              <a:rPr lang="fr-FR" sz="2600" dirty="0"/>
              <a:t>Avec ton camarade,</a:t>
            </a:r>
          </a:p>
          <a:p>
            <a:r>
              <a:rPr lang="fr-FR" sz="2600" dirty="0"/>
              <a:t>Résous le problème suivant :</a:t>
            </a:r>
          </a:p>
          <a:p>
            <a:endParaRPr lang="fr-FR" sz="2600" dirty="0"/>
          </a:p>
          <a:p>
            <a:r>
              <a:rPr lang="fr-FR" sz="2800" dirty="0"/>
              <a:t>Dans l’école, il y a 4 classes de 20 élèves. </a:t>
            </a:r>
          </a:p>
          <a:p>
            <a:endParaRPr lang="fr-FR" sz="2800" dirty="0"/>
          </a:p>
          <a:p>
            <a:r>
              <a:rPr lang="fr-FR" sz="2800" b="1" dirty="0"/>
              <a:t>Combien y a-t-il d’élèves dans l’école ?</a:t>
            </a:r>
            <a:endParaRPr lang="fr-FR" sz="2600" b="1" dirty="0"/>
          </a:p>
        </p:txBody>
      </p:sp>
      <p:pic>
        <p:nvPicPr>
          <p:cNvPr id="2" name="Image 1">
            <a:extLst>
              <a:ext uri="{FF2B5EF4-FFF2-40B4-BE49-F238E27FC236}">
                <a16:creationId xmlns:a16="http://schemas.microsoft.com/office/drawing/2014/main" id="{BDF1EE23-8797-7A9B-5D35-C88CC74B37CD}"/>
              </a:ext>
            </a:extLst>
          </p:cNvPr>
          <p:cNvPicPr>
            <a:picLocks noChangeAspect="1"/>
          </p:cNvPicPr>
          <p:nvPr/>
        </p:nvPicPr>
        <p:blipFill>
          <a:blip r:embed="rId3"/>
          <a:stretch>
            <a:fillRect/>
          </a:stretch>
        </p:blipFill>
        <p:spPr>
          <a:xfrm>
            <a:off x="842066" y="262203"/>
            <a:ext cx="1418555" cy="1824251"/>
          </a:xfrm>
          <a:prstGeom prst="rect">
            <a:avLst/>
          </a:prstGeom>
        </p:spPr>
      </p:pic>
      <p:pic>
        <p:nvPicPr>
          <p:cNvPr id="3" name="Image 2">
            <a:extLst>
              <a:ext uri="{FF2B5EF4-FFF2-40B4-BE49-F238E27FC236}">
                <a16:creationId xmlns:a16="http://schemas.microsoft.com/office/drawing/2014/main" id="{42865694-87B4-C2CD-B5F3-1A432212C52F}"/>
              </a:ext>
            </a:extLst>
          </p:cNvPr>
          <p:cNvPicPr>
            <a:picLocks noChangeAspect="1"/>
          </p:cNvPicPr>
          <p:nvPr/>
        </p:nvPicPr>
        <p:blipFill>
          <a:blip r:embed="rId4"/>
          <a:srcRect t="13596" b="13650"/>
          <a:stretch>
            <a:fillRect/>
          </a:stretch>
        </p:blipFill>
        <p:spPr>
          <a:xfrm>
            <a:off x="5576601" y="105404"/>
            <a:ext cx="1038797" cy="755747"/>
          </a:xfrm>
          <a:prstGeom prst="rect">
            <a:avLst/>
          </a:prstGeom>
        </p:spPr>
      </p:pic>
    </p:spTree>
    <p:extLst>
      <p:ext uri="{BB962C8B-B14F-4D97-AF65-F5344CB8AC3E}">
        <p14:creationId xmlns:p14="http://schemas.microsoft.com/office/powerpoint/2010/main" val="1167424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E61CC5-816B-07C1-187F-6E8580E13AAC}"/>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2090ABAF-76CC-8B2C-EFB4-F3580C70D529}"/>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1E516BB5-9CF2-A5AC-9DB4-B3C79F39386F}"/>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C7187636-A161-10EA-BBDB-9E04EBB3F304}"/>
              </a:ext>
            </a:extLst>
          </p:cNvPr>
          <p:cNvSpPr txBox="1"/>
          <p:nvPr/>
        </p:nvSpPr>
        <p:spPr>
          <a:xfrm>
            <a:off x="5100471" y="296921"/>
            <a:ext cx="1991058" cy="584775"/>
          </a:xfrm>
          <a:prstGeom prst="rect">
            <a:avLst/>
          </a:prstGeom>
          <a:noFill/>
        </p:spPr>
        <p:txBody>
          <a:bodyPr wrap="none" rtlCol="0">
            <a:spAutoFit/>
          </a:bodyPr>
          <a:lstStyle/>
          <a:p>
            <a:r>
              <a:rPr lang="fr-FR" sz="3200" dirty="0"/>
              <a:t>Lis la leçon</a:t>
            </a:r>
          </a:p>
        </p:txBody>
      </p:sp>
      <p:pic>
        <p:nvPicPr>
          <p:cNvPr id="12" name="Image 11">
            <a:extLst>
              <a:ext uri="{FF2B5EF4-FFF2-40B4-BE49-F238E27FC236}">
                <a16:creationId xmlns:a16="http://schemas.microsoft.com/office/drawing/2014/main" id="{4015CF78-D6E5-421A-B6F7-85DD1F3B926D}"/>
              </a:ext>
            </a:extLst>
          </p:cNvPr>
          <p:cNvPicPr>
            <a:picLocks noChangeAspect="1"/>
          </p:cNvPicPr>
          <p:nvPr/>
        </p:nvPicPr>
        <p:blipFill>
          <a:blip r:embed="rId3"/>
          <a:stretch>
            <a:fillRect/>
          </a:stretch>
        </p:blipFill>
        <p:spPr>
          <a:xfrm>
            <a:off x="1480531" y="1011567"/>
            <a:ext cx="4002869" cy="5427379"/>
          </a:xfrm>
          <a:prstGeom prst="rect">
            <a:avLst/>
          </a:prstGeom>
        </p:spPr>
      </p:pic>
      <p:pic>
        <p:nvPicPr>
          <p:cNvPr id="14" name="Image 13">
            <a:extLst>
              <a:ext uri="{FF2B5EF4-FFF2-40B4-BE49-F238E27FC236}">
                <a16:creationId xmlns:a16="http://schemas.microsoft.com/office/drawing/2014/main" id="{567DAB68-0702-5B01-2FD3-36EB8B3478F7}"/>
              </a:ext>
            </a:extLst>
          </p:cNvPr>
          <p:cNvPicPr>
            <a:picLocks noChangeAspect="1"/>
          </p:cNvPicPr>
          <p:nvPr/>
        </p:nvPicPr>
        <p:blipFill>
          <a:blip r:embed="rId4"/>
          <a:stretch>
            <a:fillRect/>
          </a:stretch>
        </p:blipFill>
        <p:spPr>
          <a:xfrm>
            <a:off x="6708602" y="1011567"/>
            <a:ext cx="3729942" cy="5260527"/>
          </a:xfrm>
          <a:prstGeom prst="rect">
            <a:avLst/>
          </a:prstGeom>
        </p:spPr>
      </p:pic>
    </p:spTree>
    <p:extLst>
      <p:ext uri="{BB962C8B-B14F-4D97-AF65-F5344CB8AC3E}">
        <p14:creationId xmlns:p14="http://schemas.microsoft.com/office/powerpoint/2010/main" val="18333174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8FB52D-F56D-8BA9-45DE-E0EAFBBCA1A3}"/>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887EEC49-E056-B414-EFFC-8C0575D068F2}"/>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A6FB234F-5641-F0C6-A121-778AE8364CCC}"/>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4" name="ZoneTexte 3">
            <a:extLst>
              <a:ext uri="{FF2B5EF4-FFF2-40B4-BE49-F238E27FC236}">
                <a16:creationId xmlns:a16="http://schemas.microsoft.com/office/drawing/2014/main" id="{9E483715-82E9-04C7-2FCF-6F5A1E81822F}"/>
              </a:ext>
            </a:extLst>
          </p:cNvPr>
          <p:cNvSpPr txBox="1"/>
          <p:nvPr/>
        </p:nvSpPr>
        <p:spPr>
          <a:xfrm>
            <a:off x="2051685" y="968702"/>
            <a:ext cx="3593869" cy="584775"/>
          </a:xfrm>
          <a:prstGeom prst="rect">
            <a:avLst/>
          </a:prstGeom>
          <a:noFill/>
        </p:spPr>
        <p:txBody>
          <a:bodyPr wrap="none" rtlCol="0">
            <a:spAutoFit/>
          </a:bodyPr>
          <a:lstStyle/>
          <a:p>
            <a:r>
              <a:rPr lang="fr-FR" sz="3200" dirty="0"/>
              <a:t>Recopie et complète</a:t>
            </a:r>
          </a:p>
        </p:txBody>
      </p:sp>
      <p:pic>
        <p:nvPicPr>
          <p:cNvPr id="2" name="Image 1">
            <a:extLst>
              <a:ext uri="{FF2B5EF4-FFF2-40B4-BE49-F238E27FC236}">
                <a16:creationId xmlns:a16="http://schemas.microsoft.com/office/drawing/2014/main" id="{2E4BED10-A919-5FA0-2290-A37BE9DBA43C}"/>
              </a:ext>
            </a:extLst>
          </p:cNvPr>
          <p:cNvPicPr>
            <a:picLocks noChangeAspect="1"/>
          </p:cNvPicPr>
          <p:nvPr/>
        </p:nvPicPr>
        <p:blipFill>
          <a:blip r:embed="rId5"/>
          <a:stretch>
            <a:fillRect/>
          </a:stretch>
        </p:blipFill>
        <p:spPr>
          <a:xfrm>
            <a:off x="656440" y="209913"/>
            <a:ext cx="1362758" cy="1343564"/>
          </a:xfrm>
          <a:prstGeom prst="rect">
            <a:avLst/>
          </a:prstGeom>
        </p:spPr>
      </p:pic>
      <p:sp>
        <p:nvSpPr>
          <p:cNvPr id="10" name="ZoneTexte 9">
            <a:extLst>
              <a:ext uri="{FF2B5EF4-FFF2-40B4-BE49-F238E27FC236}">
                <a16:creationId xmlns:a16="http://schemas.microsoft.com/office/drawing/2014/main" id="{373124FB-7D75-4B35-9131-70A9C6897C98}"/>
              </a:ext>
            </a:extLst>
          </p:cNvPr>
          <p:cNvSpPr txBox="1"/>
          <p:nvPr/>
        </p:nvSpPr>
        <p:spPr>
          <a:xfrm>
            <a:off x="1061706" y="2640110"/>
            <a:ext cx="4671273" cy="2554545"/>
          </a:xfrm>
          <a:prstGeom prst="rect">
            <a:avLst/>
          </a:prstGeom>
          <a:noFill/>
        </p:spPr>
        <p:txBody>
          <a:bodyPr wrap="square">
            <a:spAutoFit/>
          </a:bodyPr>
          <a:lstStyle/>
          <a:p>
            <a:r>
              <a:rPr lang="fr-FR" sz="3200" dirty="0"/>
              <a:t>3 + 4 = 7    … – … = …</a:t>
            </a:r>
          </a:p>
          <a:p>
            <a:r>
              <a:rPr lang="fr-FR" sz="3200" dirty="0"/>
              <a:t> </a:t>
            </a:r>
          </a:p>
          <a:p>
            <a:r>
              <a:rPr lang="fr-FR" sz="3200" dirty="0"/>
              <a:t>2 + 8 = 10  … – … = … </a:t>
            </a:r>
          </a:p>
          <a:p>
            <a:endParaRPr lang="fr-FR" sz="3200" dirty="0"/>
          </a:p>
          <a:p>
            <a:r>
              <a:rPr lang="fr-FR" sz="3200" dirty="0"/>
              <a:t>5 + 4 = 9    … – … = …</a:t>
            </a:r>
          </a:p>
        </p:txBody>
      </p:sp>
      <p:pic>
        <p:nvPicPr>
          <p:cNvPr id="3" name="20251028-1208-21.1080676">
            <a:hlinkClick r:id="" action="ppaction://media"/>
            <a:extLst>
              <a:ext uri="{FF2B5EF4-FFF2-40B4-BE49-F238E27FC236}">
                <a16:creationId xmlns:a16="http://schemas.microsoft.com/office/drawing/2014/main" id="{812F4FC3-0C8B-DCB6-A197-6E405F12A2F6}"/>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135916" y="1181137"/>
            <a:ext cx="5971154" cy="3370316"/>
          </a:xfrm>
          <a:prstGeom prst="rect">
            <a:avLst/>
          </a:prstGeom>
        </p:spPr>
      </p:pic>
      <p:sp>
        <p:nvSpPr>
          <p:cNvPr id="8" name="ZoneTexte 7">
            <a:extLst>
              <a:ext uri="{FF2B5EF4-FFF2-40B4-BE49-F238E27FC236}">
                <a16:creationId xmlns:a16="http://schemas.microsoft.com/office/drawing/2014/main" id="{FEBE5196-D60B-A5E9-94EE-0515B5E121C2}"/>
              </a:ext>
            </a:extLst>
          </p:cNvPr>
          <p:cNvSpPr txBox="1"/>
          <p:nvPr/>
        </p:nvSpPr>
        <p:spPr>
          <a:xfrm>
            <a:off x="7121542" y="441496"/>
            <a:ext cx="2938946" cy="584775"/>
          </a:xfrm>
          <a:prstGeom prst="rect">
            <a:avLst/>
          </a:prstGeom>
          <a:noFill/>
        </p:spPr>
        <p:txBody>
          <a:bodyPr wrap="none" rtlCol="0">
            <a:spAutoFit/>
          </a:bodyPr>
          <a:lstStyle/>
          <a:p>
            <a:r>
              <a:rPr lang="fr-FR" sz="3200" dirty="0"/>
              <a:t>Regarde la vidéo</a:t>
            </a:r>
          </a:p>
        </p:txBody>
      </p:sp>
    </p:spTree>
    <p:extLst>
      <p:ext uri="{BB962C8B-B14F-4D97-AF65-F5344CB8AC3E}">
        <p14:creationId xmlns:p14="http://schemas.microsoft.com/office/powerpoint/2010/main" val="536293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6388"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731A2-1263-6347-6BE6-1FF9831CEDCC}"/>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0AB19736-1436-D420-D3ED-671754FA3E34}"/>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677E575D-4D7C-91A2-72C3-22B2E2281E41}"/>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Image 2">
            <a:extLst>
              <a:ext uri="{FF2B5EF4-FFF2-40B4-BE49-F238E27FC236}">
                <a16:creationId xmlns:a16="http://schemas.microsoft.com/office/drawing/2014/main" id="{F49AB035-8267-2467-1345-F890AE680D5D}"/>
              </a:ext>
            </a:extLst>
          </p:cNvPr>
          <p:cNvPicPr>
            <a:picLocks noChangeAspect="1"/>
          </p:cNvPicPr>
          <p:nvPr/>
        </p:nvPicPr>
        <p:blipFill>
          <a:blip r:embed="rId3"/>
          <a:stretch>
            <a:fillRect/>
          </a:stretch>
        </p:blipFill>
        <p:spPr>
          <a:xfrm>
            <a:off x="1025841" y="111694"/>
            <a:ext cx="1337213" cy="1895500"/>
          </a:xfrm>
          <a:prstGeom prst="rect">
            <a:avLst/>
          </a:prstGeom>
        </p:spPr>
      </p:pic>
      <p:sp>
        <p:nvSpPr>
          <p:cNvPr id="9" name="ZoneTexte 8">
            <a:extLst>
              <a:ext uri="{FF2B5EF4-FFF2-40B4-BE49-F238E27FC236}">
                <a16:creationId xmlns:a16="http://schemas.microsoft.com/office/drawing/2014/main" id="{8FB05578-0940-0DEC-02A6-9E3EA3A417CD}"/>
              </a:ext>
            </a:extLst>
          </p:cNvPr>
          <p:cNvSpPr txBox="1"/>
          <p:nvPr/>
        </p:nvSpPr>
        <p:spPr>
          <a:xfrm>
            <a:off x="449496" y="2782669"/>
            <a:ext cx="5606590" cy="129266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Le livre des nombres 2</a:t>
            </a:r>
          </a:p>
          <a:p>
            <a:r>
              <a:rPr lang="fr-FR" sz="2600" b="1" dirty="0"/>
              <a:t>2/ </a:t>
            </a:r>
            <a:r>
              <a:rPr lang="fr-FR" sz="2600" dirty="0"/>
              <a:t>Fais les exercices </a:t>
            </a:r>
            <a:r>
              <a:rPr lang="fr-FR" sz="2600" b="1" dirty="0"/>
              <a:t>5 </a:t>
            </a:r>
            <a:r>
              <a:rPr lang="fr-FR" sz="2600" dirty="0"/>
              <a:t>et </a:t>
            </a:r>
            <a:r>
              <a:rPr lang="fr-FR" sz="2600" b="1" dirty="0"/>
              <a:t>6</a:t>
            </a:r>
          </a:p>
        </p:txBody>
      </p:sp>
      <p:sp>
        <p:nvSpPr>
          <p:cNvPr id="8" name="ZoneTexte 7">
            <a:extLst>
              <a:ext uri="{FF2B5EF4-FFF2-40B4-BE49-F238E27FC236}">
                <a16:creationId xmlns:a16="http://schemas.microsoft.com/office/drawing/2014/main" id="{EF685A33-E357-CF33-70D4-3240B47F1FF4}"/>
              </a:ext>
            </a:extLst>
          </p:cNvPr>
          <p:cNvSpPr txBox="1"/>
          <p:nvPr/>
        </p:nvSpPr>
        <p:spPr>
          <a:xfrm>
            <a:off x="394979" y="4505397"/>
            <a:ext cx="5606588" cy="1200329"/>
          </a:xfrm>
          <a:prstGeom prst="rect">
            <a:avLst/>
          </a:prstGeom>
          <a:noFill/>
        </p:spPr>
        <p:txBody>
          <a:bodyPr wrap="square">
            <a:spAutoFit/>
          </a:bodyPr>
          <a:lstStyle/>
          <a:p>
            <a:r>
              <a:rPr lang="fr-FR" sz="2400" i="1" dirty="0"/>
              <a:t>S’il te reste du temps, tu peux choisir une somme d’argent et la représenter avec des pièces et des billets dans ton cahier.</a:t>
            </a:r>
          </a:p>
        </p:txBody>
      </p:sp>
      <p:pic>
        <p:nvPicPr>
          <p:cNvPr id="11" name="Image 10">
            <a:extLst>
              <a:ext uri="{FF2B5EF4-FFF2-40B4-BE49-F238E27FC236}">
                <a16:creationId xmlns:a16="http://schemas.microsoft.com/office/drawing/2014/main" id="{CC44BF2B-A187-F9A5-248E-E1C9A82ECA64}"/>
              </a:ext>
            </a:extLst>
          </p:cNvPr>
          <p:cNvPicPr>
            <a:picLocks noChangeAspect="1"/>
          </p:cNvPicPr>
          <p:nvPr/>
        </p:nvPicPr>
        <p:blipFill>
          <a:blip r:embed="rId4"/>
          <a:stretch>
            <a:fillRect/>
          </a:stretch>
        </p:blipFill>
        <p:spPr>
          <a:xfrm>
            <a:off x="6493510" y="2331810"/>
            <a:ext cx="5169166" cy="1187511"/>
          </a:xfrm>
          <a:prstGeom prst="rect">
            <a:avLst/>
          </a:prstGeom>
        </p:spPr>
      </p:pic>
      <p:pic>
        <p:nvPicPr>
          <p:cNvPr id="12" name="Image 11">
            <a:extLst>
              <a:ext uri="{FF2B5EF4-FFF2-40B4-BE49-F238E27FC236}">
                <a16:creationId xmlns:a16="http://schemas.microsoft.com/office/drawing/2014/main" id="{5C6810F8-97BA-743A-47F0-C41525BEFA22}"/>
              </a:ext>
            </a:extLst>
          </p:cNvPr>
          <p:cNvPicPr>
            <a:picLocks noChangeAspect="1"/>
          </p:cNvPicPr>
          <p:nvPr/>
        </p:nvPicPr>
        <p:blipFill>
          <a:blip r:embed="rId5"/>
          <a:srcRect t="13596" b="13650"/>
          <a:stretch>
            <a:fillRect/>
          </a:stretch>
        </p:blipFill>
        <p:spPr>
          <a:xfrm>
            <a:off x="10929437" y="111694"/>
            <a:ext cx="1038797" cy="755747"/>
          </a:xfrm>
          <a:prstGeom prst="rect">
            <a:avLst/>
          </a:prstGeom>
        </p:spPr>
      </p:pic>
      <p:sp>
        <p:nvSpPr>
          <p:cNvPr id="13" name="ZoneTexte 12">
            <a:extLst>
              <a:ext uri="{FF2B5EF4-FFF2-40B4-BE49-F238E27FC236}">
                <a16:creationId xmlns:a16="http://schemas.microsoft.com/office/drawing/2014/main" id="{816010CA-D1A3-AF37-C3E6-809654BB4D93}"/>
              </a:ext>
            </a:extLst>
          </p:cNvPr>
          <p:cNvSpPr txBox="1"/>
          <p:nvPr/>
        </p:nvSpPr>
        <p:spPr>
          <a:xfrm>
            <a:off x="6001567" y="1529785"/>
            <a:ext cx="6335389" cy="584775"/>
          </a:xfrm>
          <a:prstGeom prst="rect">
            <a:avLst/>
          </a:prstGeom>
          <a:noFill/>
        </p:spPr>
        <p:txBody>
          <a:bodyPr wrap="none" rtlCol="0">
            <a:spAutoFit/>
          </a:bodyPr>
          <a:lstStyle/>
          <a:p>
            <a:r>
              <a:rPr lang="fr-FR" sz="3200" dirty="0"/>
              <a:t>Ecris sous forme d’une multiplication</a:t>
            </a:r>
          </a:p>
        </p:txBody>
      </p:sp>
      <p:pic>
        <p:nvPicPr>
          <p:cNvPr id="15" name="Image 14">
            <a:extLst>
              <a:ext uri="{FF2B5EF4-FFF2-40B4-BE49-F238E27FC236}">
                <a16:creationId xmlns:a16="http://schemas.microsoft.com/office/drawing/2014/main" id="{503D594C-C6EE-B635-0759-BB365694A53C}"/>
              </a:ext>
            </a:extLst>
          </p:cNvPr>
          <p:cNvPicPr>
            <a:picLocks noChangeAspect="1"/>
          </p:cNvPicPr>
          <p:nvPr/>
        </p:nvPicPr>
        <p:blipFill>
          <a:blip r:embed="rId6"/>
          <a:stretch>
            <a:fillRect/>
          </a:stretch>
        </p:blipFill>
        <p:spPr>
          <a:xfrm>
            <a:off x="6493510" y="4346756"/>
            <a:ext cx="2787793" cy="1358970"/>
          </a:xfrm>
          <a:prstGeom prst="rect">
            <a:avLst/>
          </a:prstGeom>
        </p:spPr>
      </p:pic>
    </p:spTree>
    <p:extLst>
      <p:ext uri="{BB962C8B-B14F-4D97-AF65-F5344CB8AC3E}">
        <p14:creationId xmlns:p14="http://schemas.microsoft.com/office/powerpoint/2010/main" val="9742361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97DF0D-1FF2-91E6-F7DF-91BA2E79A70B}"/>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2FF494CA-D0E1-3B44-24F9-D62031D47984}"/>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96D3DE3D-8C33-2E5D-EE3D-674566362A63}"/>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Image 2">
            <a:extLst>
              <a:ext uri="{FF2B5EF4-FFF2-40B4-BE49-F238E27FC236}">
                <a16:creationId xmlns:a16="http://schemas.microsoft.com/office/drawing/2014/main" id="{C9E503A0-391D-181F-12D6-A67A8AF6F1A9}"/>
              </a:ext>
            </a:extLst>
          </p:cNvPr>
          <p:cNvPicPr>
            <a:picLocks noChangeAspect="1"/>
          </p:cNvPicPr>
          <p:nvPr/>
        </p:nvPicPr>
        <p:blipFill>
          <a:blip r:embed="rId3"/>
          <a:stretch>
            <a:fillRect/>
          </a:stretch>
        </p:blipFill>
        <p:spPr>
          <a:xfrm>
            <a:off x="1025841" y="111694"/>
            <a:ext cx="1337213" cy="1895500"/>
          </a:xfrm>
          <a:prstGeom prst="rect">
            <a:avLst/>
          </a:prstGeom>
        </p:spPr>
      </p:pic>
      <p:sp>
        <p:nvSpPr>
          <p:cNvPr id="9" name="ZoneTexte 8">
            <a:extLst>
              <a:ext uri="{FF2B5EF4-FFF2-40B4-BE49-F238E27FC236}">
                <a16:creationId xmlns:a16="http://schemas.microsoft.com/office/drawing/2014/main" id="{9BB42B00-F696-9288-3973-ACB3E6C310DC}"/>
              </a:ext>
            </a:extLst>
          </p:cNvPr>
          <p:cNvSpPr txBox="1"/>
          <p:nvPr/>
        </p:nvSpPr>
        <p:spPr>
          <a:xfrm>
            <a:off x="449496" y="2782669"/>
            <a:ext cx="5606590" cy="129266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Le livre des nombres 2</a:t>
            </a:r>
          </a:p>
          <a:p>
            <a:r>
              <a:rPr lang="fr-FR" sz="2600" b="1" dirty="0"/>
              <a:t>2/ </a:t>
            </a:r>
            <a:r>
              <a:rPr lang="fr-FR" sz="2600" dirty="0"/>
              <a:t>Fais les exercices </a:t>
            </a:r>
            <a:r>
              <a:rPr lang="fr-FR" sz="2600" b="1" dirty="0"/>
              <a:t>5 </a:t>
            </a:r>
            <a:r>
              <a:rPr lang="fr-FR" sz="2600" dirty="0"/>
              <a:t>et </a:t>
            </a:r>
            <a:r>
              <a:rPr lang="fr-FR" sz="2600" b="1" dirty="0"/>
              <a:t>6</a:t>
            </a:r>
          </a:p>
        </p:txBody>
      </p:sp>
      <p:sp>
        <p:nvSpPr>
          <p:cNvPr id="8" name="ZoneTexte 7">
            <a:extLst>
              <a:ext uri="{FF2B5EF4-FFF2-40B4-BE49-F238E27FC236}">
                <a16:creationId xmlns:a16="http://schemas.microsoft.com/office/drawing/2014/main" id="{4AE37E5B-D8CD-8EE8-4621-73AB50221ABF}"/>
              </a:ext>
            </a:extLst>
          </p:cNvPr>
          <p:cNvSpPr txBox="1"/>
          <p:nvPr/>
        </p:nvSpPr>
        <p:spPr>
          <a:xfrm>
            <a:off x="394979" y="4505397"/>
            <a:ext cx="5606588" cy="1200329"/>
          </a:xfrm>
          <a:prstGeom prst="rect">
            <a:avLst/>
          </a:prstGeom>
          <a:noFill/>
        </p:spPr>
        <p:txBody>
          <a:bodyPr wrap="square">
            <a:spAutoFit/>
          </a:bodyPr>
          <a:lstStyle/>
          <a:p>
            <a:r>
              <a:rPr lang="fr-FR" sz="2400" i="1" dirty="0"/>
              <a:t>S’il te reste du temps, tu peux choisir une somme d’argent et la représenter avec des pièces et des billets dans ton cahier.</a:t>
            </a:r>
          </a:p>
        </p:txBody>
      </p:sp>
      <p:pic>
        <p:nvPicPr>
          <p:cNvPr id="12" name="Image 11">
            <a:extLst>
              <a:ext uri="{FF2B5EF4-FFF2-40B4-BE49-F238E27FC236}">
                <a16:creationId xmlns:a16="http://schemas.microsoft.com/office/drawing/2014/main" id="{5E2269A7-0C6C-345D-7E13-CC1DCF1179D3}"/>
              </a:ext>
            </a:extLst>
          </p:cNvPr>
          <p:cNvPicPr>
            <a:picLocks noChangeAspect="1"/>
          </p:cNvPicPr>
          <p:nvPr/>
        </p:nvPicPr>
        <p:blipFill>
          <a:blip r:embed="rId4"/>
          <a:srcRect t="13596" b="13650"/>
          <a:stretch>
            <a:fillRect/>
          </a:stretch>
        </p:blipFill>
        <p:spPr>
          <a:xfrm>
            <a:off x="10929437" y="111694"/>
            <a:ext cx="1038797" cy="755747"/>
          </a:xfrm>
          <a:prstGeom prst="rect">
            <a:avLst/>
          </a:prstGeom>
        </p:spPr>
      </p:pic>
      <p:sp>
        <p:nvSpPr>
          <p:cNvPr id="13" name="ZoneTexte 12">
            <a:extLst>
              <a:ext uri="{FF2B5EF4-FFF2-40B4-BE49-F238E27FC236}">
                <a16:creationId xmlns:a16="http://schemas.microsoft.com/office/drawing/2014/main" id="{9C236DB5-01BE-BF79-7304-6002FF4DA483}"/>
              </a:ext>
            </a:extLst>
          </p:cNvPr>
          <p:cNvSpPr txBox="1"/>
          <p:nvPr/>
        </p:nvSpPr>
        <p:spPr>
          <a:xfrm>
            <a:off x="6001567" y="1529785"/>
            <a:ext cx="6335389" cy="584775"/>
          </a:xfrm>
          <a:prstGeom prst="rect">
            <a:avLst/>
          </a:prstGeom>
          <a:noFill/>
        </p:spPr>
        <p:txBody>
          <a:bodyPr wrap="none" rtlCol="0">
            <a:spAutoFit/>
          </a:bodyPr>
          <a:lstStyle/>
          <a:p>
            <a:r>
              <a:rPr lang="fr-FR" sz="3200" dirty="0"/>
              <a:t>Ecris sous forme d’une multiplication</a:t>
            </a:r>
          </a:p>
        </p:txBody>
      </p:sp>
      <p:pic>
        <p:nvPicPr>
          <p:cNvPr id="4" name="Image 3">
            <a:extLst>
              <a:ext uri="{FF2B5EF4-FFF2-40B4-BE49-F238E27FC236}">
                <a16:creationId xmlns:a16="http://schemas.microsoft.com/office/drawing/2014/main" id="{1ED2A74E-3AA1-86DA-98B2-F2498A82BBB8}"/>
              </a:ext>
            </a:extLst>
          </p:cNvPr>
          <p:cNvPicPr>
            <a:picLocks noChangeAspect="1"/>
          </p:cNvPicPr>
          <p:nvPr/>
        </p:nvPicPr>
        <p:blipFill>
          <a:blip r:embed="rId5"/>
          <a:stretch>
            <a:fillRect/>
          </a:stretch>
        </p:blipFill>
        <p:spPr>
          <a:xfrm>
            <a:off x="6508063" y="2925199"/>
            <a:ext cx="4559534" cy="1644735"/>
          </a:xfrm>
          <a:prstGeom prst="rect">
            <a:avLst/>
          </a:prstGeom>
        </p:spPr>
      </p:pic>
    </p:spTree>
    <p:extLst>
      <p:ext uri="{BB962C8B-B14F-4D97-AF65-F5344CB8AC3E}">
        <p14:creationId xmlns:p14="http://schemas.microsoft.com/office/powerpoint/2010/main" val="30522697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C98047B5-7A54-A816-F539-2F02E18E4993}"/>
                </a:ext>
              </a:extLst>
            </p:cNvPr>
            <p:cNvSpPr txBox="1"/>
            <p:nvPr/>
          </p:nvSpPr>
          <p:spPr>
            <a:xfrm>
              <a:off x="1017142" y="2762493"/>
              <a:ext cx="7741577" cy="1025352"/>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J’apprends à manipuler la monnaie</a:t>
              </a: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1632700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D0D66-E3CE-9FBA-AFDA-3C9CEB3F3C34}"/>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20E5D1A-4693-68FE-FA7D-C125D18B1670}"/>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9D465541-000E-036E-478A-D4393A4B089B}"/>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251AE38B-0CE2-1DCD-89F9-1E3A2D43144A}"/>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1EF9AD14-39F1-E366-0504-B6F1AF3F5189}"/>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3" name="Image 2">
            <a:extLst>
              <a:ext uri="{FF2B5EF4-FFF2-40B4-BE49-F238E27FC236}">
                <a16:creationId xmlns:a16="http://schemas.microsoft.com/office/drawing/2014/main" id="{7E24043A-C46F-78F7-516C-967CCECD8811}"/>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sp>
        <p:nvSpPr>
          <p:cNvPr id="4" name="Titre 1">
            <a:extLst>
              <a:ext uri="{FF2B5EF4-FFF2-40B4-BE49-F238E27FC236}">
                <a16:creationId xmlns:a16="http://schemas.microsoft.com/office/drawing/2014/main" id="{3ED2DE61-C56B-8D2B-7EBA-AE396FCBBD77}"/>
              </a:ext>
            </a:extLst>
          </p:cNvPr>
          <p:cNvSpPr txBox="1">
            <a:spLocks/>
          </p:cNvSpPr>
          <p:nvPr/>
        </p:nvSpPr>
        <p:spPr>
          <a:xfrm>
            <a:off x="3291138" y="620263"/>
            <a:ext cx="6062563" cy="1092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200" dirty="0">
                <a:latin typeface="Arial" panose="020B0604020202020204" pitchFamily="34" charset="0"/>
                <a:cs typeface="Arial" panose="020B0604020202020204" pitchFamily="34" charset="0"/>
              </a:rPr>
              <a:t>Observe et réalise les échanges </a:t>
            </a:r>
          </a:p>
        </p:txBody>
      </p:sp>
      <p:pic>
        <p:nvPicPr>
          <p:cNvPr id="7" name="Image 6">
            <a:extLst>
              <a:ext uri="{FF2B5EF4-FFF2-40B4-BE49-F238E27FC236}">
                <a16:creationId xmlns:a16="http://schemas.microsoft.com/office/drawing/2014/main" id="{C9E1D80C-F746-52F7-18F1-45A23A7751F8}"/>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744188" y="2631650"/>
            <a:ext cx="815106" cy="893023"/>
          </a:xfrm>
          <a:prstGeom prst="rect">
            <a:avLst/>
          </a:prstGeom>
        </p:spPr>
      </p:pic>
      <p:pic>
        <p:nvPicPr>
          <p:cNvPr id="8" name="Image 7">
            <a:extLst>
              <a:ext uri="{FF2B5EF4-FFF2-40B4-BE49-F238E27FC236}">
                <a16:creationId xmlns:a16="http://schemas.microsoft.com/office/drawing/2014/main" id="{3CCE7608-543E-02B6-35A7-EDBD1B68BC8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366153" y="4037855"/>
            <a:ext cx="815106" cy="893023"/>
          </a:xfrm>
          <a:prstGeom prst="rect">
            <a:avLst/>
          </a:prstGeom>
        </p:spPr>
      </p:pic>
      <p:pic>
        <p:nvPicPr>
          <p:cNvPr id="9" name="Image 8">
            <a:extLst>
              <a:ext uri="{FF2B5EF4-FFF2-40B4-BE49-F238E27FC236}">
                <a16:creationId xmlns:a16="http://schemas.microsoft.com/office/drawing/2014/main" id="{18B2F201-E37A-5694-F435-C790651F4A2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369739" y="2631650"/>
            <a:ext cx="815106" cy="893023"/>
          </a:xfrm>
          <a:prstGeom prst="rect">
            <a:avLst/>
          </a:prstGeom>
        </p:spPr>
      </p:pic>
      <p:pic>
        <p:nvPicPr>
          <p:cNvPr id="12" name="Image 11">
            <a:extLst>
              <a:ext uri="{FF2B5EF4-FFF2-40B4-BE49-F238E27FC236}">
                <a16:creationId xmlns:a16="http://schemas.microsoft.com/office/drawing/2014/main" id="{E6D95798-A113-24A2-F2BB-D968EC74406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588216" y="3377825"/>
            <a:ext cx="815106" cy="893023"/>
          </a:xfrm>
          <a:prstGeom prst="rect">
            <a:avLst/>
          </a:prstGeom>
        </p:spPr>
      </p:pic>
      <p:pic>
        <p:nvPicPr>
          <p:cNvPr id="14" name="Image 13">
            <a:extLst>
              <a:ext uri="{FF2B5EF4-FFF2-40B4-BE49-F238E27FC236}">
                <a16:creationId xmlns:a16="http://schemas.microsoft.com/office/drawing/2014/main" id="{8A1DDC9D-0AB4-94B7-F8C1-3FD3AF5387B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773110" y="4033142"/>
            <a:ext cx="815106" cy="893023"/>
          </a:xfrm>
          <a:prstGeom prst="rect">
            <a:avLst/>
          </a:prstGeom>
        </p:spPr>
      </p:pic>
      <p:pic>
        <p:nvPicPr>
          <p:cNvPr id="15" name="Image 14" descr="Une image contenant texte, capture d’écran, Rectangle, Police&#10;&#10;Description générée automatiquement">
            <a:extLst>
              <a:ext uri="{FF2B5EF4-FFF2-40B4-BE49-F238E27FC236}">
                <a16:creationId xmlns:a16="http://schemas.microsoft.com/office/drawing/2014/main" id="{06F3E75E-EF24-CBD4-F799-8E4AD744CCD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699855" y="2446324"/>
            <a:ext cx="2551211" cy="1346600"/>
          </a:xfrm>
          <a:prstGeom prst="rect">
            <a:avLst/>
          </a:prstGeom>
        </p:spPr>
      </p:pic>
      <p:pic>
        <p:nvPicPr>
          <p:cNvPr id="16" name="Image 15">
            <a:extLst>
              <a:ext uri="{FF2B5EF4-FFF2-40B4-BE49-F238E27FC236}">
                <a16:creationId xmlns:a16="http://schemas.microsoft.com/office/drawing/2014/main" id="{A8160102-0C98-4B80-32DB-4CA9ABCA7C52}"/>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t="8470"/>
          <a:stretch>
            <a:fillRect/>
          </a:stretch>
        </p:blipFill>
        <p:spPr>
          <a:xfrm>
            <a:off x="7702344" y="4775437"/>
            <a:ext cx="815106" cy="817384"/>
          </a:xfrm>
          <a:prstGeom prst="rect">
            <a:avLst/>
          </a:prstGeom>
        </p:spPr>
      </p:pic>
      <p:pic>
        <p:nvPicPr>
          <p:cNvPr id="17" name="Image 16" descr="Une image contenant texte, capture d’écran, Rectangle, Police&#10;&#10;Description générée automatiquement">
            <a:extLst>
              <a:ext uri="{FF2B5EF4-FFF2-40B4-BE49-F238E27FC236}">
                <a16:creationId xmlns:a16="http://schemas.microsoft.com/office/drawing/2014/main" id="{FFBFC8C8-C764-97FC-9A4D-6EDB4BAF0A3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939890" y="3233242"/>
            <a:ext cx="2551211" cy="1346600"/>
          </a:xfrm>
          <a:prstGeom prst="rect">
            <a:avLst/>
          </a:prstGeom>
        </p:spPr>
      </p:pic>
      <p:pic>
        <p:nvPicPr>
          <p:cNvPr id="18" name="Image 17">
            <a:extLst>
              <a:ext uri="{FF2B5EF4-FFF2-40B4-BE49-F238E27FC236}">
                <a16:creationId xmlns:a16="http://schemas.microsoft.com/office/drawing/2014/main" id="{5CA3E0FC-EFCA-CBCC-D863-3A944FCDD06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t="8500"/>
          <a:stretch>
            <a:fillRect/>
          </a:stretch>
        </p:blipFill>
        <p:spPr>
          <a:xfrm>
            <a:off x="6833703" y="4336101"/>
            <a:ext cx="815106" cy="817115"/>
          </a:xfrm>
          <a:prstGeom prst="rect">
            <a:avLst/>
          </a:prstGeom>
        </p:spPr>
      </p:pic>
    </p:spTree>
    <p:extLst>
      <p:ext uri="{BB962C8B-B14F-4D97-AF65-F5344CB8AC3E}">
        <p14:creationId xmlns:p14="http://schemas.microsoft.com/office/powerpoint/2010/main" val="35050528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C683AD-E3D8-D46D-0D41-B3D74AD91DE2}"/>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BD466327-6138-42CE-236B-48DBD7DEA86E}"/>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9B27B11A-C900-6EA4-1101-697E62831AA2}"/>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F977E6C7-721F-58EE-E2E9-4CEEB0E6CC0A}"/>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D26C3BE6-05D8-6DDE-272D-8A5700C4ACD0}"/>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3" name="Image 2">
            <a:extLst>
              <a:ext uri="{FF2B5EF4-FFF2-40B4-BE49-F238E27FC236}">
                <a16:creationId xmlns:a16="http://schemas.microsoft.com/office/drawing/2014/main" id="{EE3F5365-C080-2077-E258-B20FEB64CE9E}"/>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pic>
        <p:nvPicPr>
          <p:cNvPr id="4" name="Image 3">
            <a:extLst>
              <a:ext uri="{FF2B5EF4-FFF2-40B4-BE49-F238E27FC236}">
                <a16:creationId xmlns:a16="http://schemas.microsoft.com/office/drawing/2014/main" id="{C9A2D051-E8AB-624E-7CEA-72B7F548A08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639349" y="2629360"/>
            <a:ext cx="815106" cy="893023"/>
          </a:xfrm>
          <a:prstGeom prst="rect">
            <a:avLst/>
          </a:prstGeom>
        </p:spPr>
      </p:pic>
      <p:pic>
        <p:nvPicPr>
          <p:cNvPr id="5" name="Image 4">
            <a:extLst>
              <a:ext uri="{FF2B5EF4-FFF2-40B4-BE49-F238E27FC236}">
                <a16:creationId xmlns:a16="http://schemas.microsoft.com/office/drawing/2014/main" id="{D9B43B06-E106-C193-FC82-3AD97232413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871316" y="4246048"/>
            <a:ext cx="815106" cy="893023"/>
          </a:xfrm>
          <a:prstGeom prst="rect">
            <a:avLst/>
          </a:prstGeom>
        </p:spPr>
      </p:pic>
      <p:pic>
        <p:nvPicPr>
          <p:cNvPr id="6" name="Image 5">
            <a:extLst>
              <a:ext uri="{FF2B5EF4-FFF2-40B4-BE49-F238E27FC236}">
                <a16:creationId xmlns:a16="http://schemas.microsoft.com/office/drawing/2014/main" id="{B39D4E23-0AEB-3B4E-D487-8C3946C0912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745536" y="2629359"/>
            <a:ext cx="815106" cy="893023"/>
          </a:xfrm>
          <a:prstGeom prst="rect">
            <a:avLst/>
          </a:prstGeom>
        </p:spPr>
      </p:pic>
      <p:pic>
        <p:nvPicPr>
          <p:cNvPr id="7" name="Image 6">
            <a:extLst>
              <a:ext uri="{FF2B5EF4-FFF2-40B4-BE49-F238E27FC236}">
                <a16:creationId xmlns:a16="http://schemas.microsoft.com/office/drawing/2014/main" id="{6A2E457E-80F1-E6A5-3E29-190106ABE7D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2221768" y="3492241"/>
            <a:ext cx="815106" cy="893023"/>
          </a:xfrm>
          <a:prstGeom prst="rect">
            <a:avLst/>
          </a:prstGeom>
        </p:spPr>
      </p:pic>
      <p:pic>
        <p:nvPicPr>
          <p:cNvPr id="8" name="Image 7">
            <a:extLst>
              <a:ext uri="{FF2B5EF4-FFF2-40B4-BE49-F238E27FC236}">
                <a16:creationId xmlns:a16="http://schemas.microsoft.com/office/drawing/2014/main" id="{4CADCB38-0308-7602-64C7-303ADEB2D66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548066" y="4288817"/>
            <a:ext cx="815106" cy="893023"/>
          </a:xfrm>
          <a:prstGeom prst="rect">
            <a:avLst/>
          </a:prstGeom>
        </p:spPr>
      </p:pic>
      <p:pic>
        <p:nvPicPr>
          <p:cNvPr id="9" name="Image 8" descr="Une image contenant texte, capture d’écran, Rectangle, Police&#10;&#10;Description générée automatiquement">
            <a:extLst>
              <a:ext uri="{FF2B5EF4-FFF2-40B4-BE49-F238E27FC236}">
                <a16:creationId xmlns:a16="http://schemas.microsoft.com/office/drawing/2014/main" id="{D2F57DFA-C81B-A652-9C91-14E247983C0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389688" y="2371935"/>
            <a:ext cx="2551211" cy="1346600"/>
          </a:xfrm>
          <a:prstGeom prst="rect">
            <a:avLst/>
          </a:prstGeom>
        </p:spPr>
      </p:pic>
      <p:pic>
        <p:nvPicPr>
          <p:cNvPr id="12" name="Image 11">
            <a:extLst>
              <a:ext uri="{FF2B5EF4-FFF2-40B4-BE49-F238E27FC236}">
                <a16:creationId xmlns:a16="http://schemas.microsoft.com/office/drawing/2014/main" id="{94D7997D-E1F8-DC9B-FE8C-851CA212096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t="8470"/>
          <a:stretch>
            <a:fillRect/>
          </a:stretch>
        </p:blipFill>
        <p:spPr>
          <a:xfrm>
            <a:off x="7771654" y="5292025"/>
            <a:ext cx="650908" cy="652727"/>
          </a:xfrm>
          <a:prstGeom prst="rect">
            <a:avLst/>
          </a:prstGeom>
        </p:spPr>
      </p:pic>
      <p:pic>
        <p:nvPicPr>
          <p:cNvPr id="14" name="Image 13" descr="Une image contenant texte, capture d’écran, Rectangle, Police&#10;&#10;Description générée automatiquement">
            <a:extLst>
              <a:ext uri="{FF2B5EF4-FFF2-40B4-BE49-F238E27FC236}">
                <a16:creationId xmlns:a16="http://schemas.microsoft.com/office/drawing/2014/main" id="{4332C146-73FA-E3F3-C65D-DFDE661EB6A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074344" y="2689986"/>
            <a:ext cx="2551211" cy="1346600"/>
          </a:xfrm>
          <a:prstGeom prst="rect">
            <a:avLst/>
          </a:prstGeom>
        </p:spPr>
      </p:pic>
      <p:pic>
        <p:nvPicPr>
          <p:cNvPr id="15" name="Image 14">
            <a:extLst>
              <a:ext uri="{FF2B5EF4-FFF2-40B4-BE49-F238E27FC236}">
                <a16:creationId xmlns:a16="http://schemas.microsoft.com/office/drawing/2014/main" id="{5E29544A-8CAB-EC6E-DF10-3F09EF548FB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t="8500"/>
          <a:stretch>
            <a:fillRect/>
          </a:stretch>
        </p:blipFill>
        <p:spPr>
          <a:xfrm>
            <a:off x="6319305" y="5292003"/>
            <a:ext cx="651123" cy="652728"/>
          </a:xfrm>
          <a:prstGeom prst="rect">
            <a:avLst/>
          </a:prstGeom>
        </p:spPr>
      </p:pic>
      <p:pic>
        <p:nvPicPr>
          <p:cNvPr id="16" name="Image 15">
            <a:extLst>
              <a:ext uri="{FF2B5EF4-FFF2-40B4-BE49-F238E27FC236}">
                <a16:creationId xmlns:a16="http://schemas.microsoft.com/office/drawing/2014/main" id="{39656FC5-D47F-3D04-3EB6-D19786D6412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910232" y="2659501"/>
            <a:ext cx="815106" cy="893023"/>
          </a:xfrm>
          <a:prstGeom prst="rect">
            <a:avLst/>
          </a:prstGeom>
        </p:spPr>
      </p:pic>
      <p:pic>
        <p:nvPicPr>
          <p:cNvPr id="17" name="Image 16">
            <a:extLst>
              <a:ext uri="{FF2B5EF4-FFF2-40B4-BE49-F238E27FC236}">
                <a16:creationId xmlns:a16="http://schemas.microsoft.com/office/drawing/2014/main" id="{AB9C6F04-5A00-B94C-0F80-98C79BD98F1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142199" y="4276189"/>
            <a:ext cx="815106" cy="893023"/>
          </a:xfrm>
          <a:prstGeom prst="rect">
            <a:avLst/>
          </a:prstGeom>
        </p:spPr>
      </p:pic>
      <p:pic>
        <p:nvPicPr>
          <p:cNvPr id="18" name="Image 17">
            <a:extLst>
              <a:ext uri="{FF2B5EF4-FFF2-40B4-BE49-F238E27FC236}">
                <a16:creationId xmlns:a16="http://schemas.microsoft.com/office/drawing/2014/main" id="{AFA265C1-93C3-4432-E441-F82744F6012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5016419" y="2659500"/>
            <a:ext cx="815106" cy="893023"/>
          </a:xfrm>
          <a:prstGeom prst="rect">
            <a:avLst/>
          </a:prstGeom>
        </p:spPr>
      </p:pic>
      <p:pic>
        <p:nvPicPr>
          <p:cNvPr id="19" name="Image 18">
            <a:extLst>
              <a:ext uri="{FF2B5EF4-FFF2-40B4-BE49-F238E27FC236}">
                <a16:creationId xmlns:a16="http://schemas.microsoft.com/office/drawing/2014/main" id="{0CD3612F-538C-BC0F-E163-A77F7EBA2236}"/>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492651" y="3522382"/>
            <a:ext cx="815106" cy="893023"/>
          </a:xfrm>
          <a:prstGeom prst="rect">
            <a:avLst/>
          </a:prstGeom>
        </p:spPr>
      </p:pic>
      <p:pic>
        <p:nvPicPr>
          <p:cNvPr id="20" name="Image 19">
            <a:extLst>
              <a:ext uri="{FF2B5EF4-FFF2-40B4-BE49-F238E27FC236}">
                <a16:creationId xmlns:a16="http://schemas.microsoft.com/office/drawing/2014/main" id="{D3759EB5-CBD2-23F2-4C15-C93BC419E8E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818949" y="4318958"/>
            <a:ext cx="815106" cy="893023"/>
          </a:xfrm>
          <a:prstGeom prst="rect">
            <a:avLst/>
          </a:prstGeom>
        </p:spPr>
      </p:pic>
      <p:pic>
        <p:nvPicPr>
          <p:cNvPr id="21" name="Image 20" descr="Une image contenant texte, capture d’écran, Rectangle, Police&#10;&#10;Description générée automatiquement">
            <a:extLst>
              <a:ext uri="{FF2B5EF4-FFF2-40B4-BE49-F238E27FC236}">
                <a16:creationId xmlns:a16="http://schemas.microsoft.com/office/drawing/2014/main" id="{A82A9CF1-C3B8-436C-75B8-DE2FC18CF10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899201" y="3088379"/>
            <a:ext cx="2551211" cy="1346600"/>
          </a:xfrm>
          <a:prstGeom prst="rect">
            <a:avLst/>
          </a:prstGeom>
        </p:spPr>
      </p:pic>
      <p:pic>
        <p:nvPicPr>
          <p:cNvPr id="22" name="Image 21" descr="Une image contenant texte, capture d’écran, Rectangle, Police&#10;&#10;Description générée automatiquement">
            <a:extLst>
              <a:ext uri="{FF2B5EF4-FFF2-40B4-BE49-F238E27FC236}">
                <a16:creationId xmlns:a16="http://schemas.microsoft.com/office/drawing/2014/main" id="{3F2C3026-4FFE-AD54-494A-2D8FB14D1EDA}"/>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687797" y="3450575"/>
            <a:ext cx="2551211" cy="1346600"/>
          </a:xfrm>
          <a:prstGeom prst="rect">
            <a:avLst/>
          </a:prstGeom>
        </p:spPr>
      </p:pic>
      <p:pic>
        <p:nvPicPr>
          <p:cNvPr id="23" name="Image 22" descr="Une image contenant texte, capture d’écran, Rectangle, Police&#10;&#10;Description générée automatiquement">
            <a:extLst>
              <a:ext uri="{FF2B5EF4-FFF2-40B4-BE49-F238E27FC236}">
                <a16:creationId xmlns:a16="http://schemas.microsoft.com/office/drawing/2014/main" id="{2F8DF6C1-BA7A-BF49-0087-93CA83C1840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6473112" y="3880009"/>
            <a:ext cx="2551211" cy="1346600"/>
          </a:xfrm>
          <a:prstGeom prst="rect">
            <a:avLst/>
          </a:prstGeom>
        </p:spPr>
      </p:pic>
      <p:pic>
        <p:nvPicPr>
          <p:cNvPr id="24" name="Image 23">
            <a:extLst>
              <a:ext uri="{FF2B5EF4-FFF2-40B4-BE49-F238E27FC236}">
                <a16:creationId xmlns:a16="http://schemas.microsoft.com/office/drawing/2014/main" id="{601AC7EF-5009-77A4-E85E-277309853D4D}"/>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t="8470"/>
          <a:stretch>
            <a:fillRect/>
          </a:stretch>
        </p:blipFill>
        <p:spPr>
          <a:xfrm>
            <a:off x="7064211" y="5292003"/>
            <a:ext cx="650953" cy="652772"/>
          </a:xfrm>
          <a:prstGeom prst="rect">
            <a:avLst/>
          </a:prstGeom>
        </p:spPr>
      </p:pic>
      <p:pic>
        <p:nvPicPr>
          <p:cNvPr id="25" name="Image 24">
            <a:extLst>
              <a:ext uri="{FF2B5EF4-FFF2-40B4-BE49-F238E27FC236}">
                <a16:creationId xmlns:a16="http://schemas.microsoft.com/office/drawing/2014/main" id="{E93AC0D4-2266-A17D-DDE0-1E1B19B0A0A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t="8470"/>
          <a:stretch>
            <a:fillRect/>
          </a:stretch>
        </p:blipFill>
        <p:spPr>
          <a:xfrm>
            <a:off x="8513194" y="5292004"/>
            <a:ext cx="650908" cy="652727"/>
          </a:xfrm>
          <a:prstGeom prst="rect">
            <a:avLst/>
          </a:prstGeom>
        </p:spPr>
      </p:pic>
      <p:sp>
        <p:nvSpPr>
          <p:cNvPr id="26" name="Titre 1">
            <a:extLst>
              <a:ext uri="{FF2B5EF4-FFF2-40B4-BE49-F238E27FC236}">
                <a16:creationId xmlns:a16="http://schemas.microsoft.com/office/drawing/2014/main" id="{83952869-C855-6778-AB20-A5F6204CB738}"/>
              </a:ext>
            </a:extLst>
          </p:cNvPr>
          <p:cNvSpPr txBox="1">
            <a:spLocks/>
          </p:cNvSpPr>
          <p:nvPr/>
        </p:nvSpPr>
        <p:spPr>
          <a:xfrm>
            <a:off x="3291138" y="620263"/>
            <a:ext cx="6062563" cy="1092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200" dirty="0">
                <a:latin typeface="Arial" panose="020B0604020202020204" pitchFamily="34" charset="0"/>
                <a:cs typeface="Arial" panose="020B0604020202020204" pitchFamily="34" charset="0"/>
              </a:rPr>
              <a:t>Observe et réalise les échanges </a:t>
            </a:r>
          </a:p>
        </p:txBody>
      </p:sp>
    </p:spTree>
    <p:extLst>
      <p:ext uri="{BB962C8B-B14F-4D97-AF65-F5344CB8AC3E}">
        <p14:creationId xmlns:p14="http://schemas.microsoft.com/office/powerpoint/2010/main" val="384038205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6BC6FA-46A1-F10B-49B0-1D52FB5C3881}"/>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B33D09D3-F4B2-4CC8-6CE5-2A0A1BBC7C5D}"/>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B4FA92B9-1FB5-9DF5-ED50-9B758A0C5F72}"/>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6E34B274-8595-A824-70F0-AC760FCAEEE2}"/>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D1956336-D8A3-8F51-E2C1-AB27FD3D6E05}"/>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3" name="Image 2">
            <a:extLst>
              <a:ext uri="{FF2B5EF4-FFF2-40B4-BE49-F238E27FC236}">
                <a16:creationId xmlns:a16="http://schemas.microsoft.com/office/drawing/2014/main" id="{660DC780-9BE6-C6DF-EA55-AFCFB5129496}"/>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sp>
        <p:nvSpPr>
          <p:cNvPr id="4" name="Titre 1">
            <a:extLst>
              <a:ext uri="{FF2B5EF4-FFF2-40B4-BE49-F238E27FC236}">
                <a16:creationId xmlns:a16="http://schemas.microsoft.com/office/drawing/2014/main" id="{D1A05BFC-A890-0013-D540-60149C380EB5}"/>
              </a:ext>
            </a:extLst>
          </p:cNvPr>
          <p:cNvSpPr txBox="1">
            <a:spLocks/>
          </p:cNvSpPr>
          <p:nvPr/>
        </p:nvSpPr>
        <p:spPr>
          <a:xfrm>
            <a:off x="3291138" y="620263"/>
            <a:ext cx="6062563" cy="1092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200" dirty="0">
                <a:latin typeface="Arial" panose="020B0604020202020204" pitchFamily="34" charset="0"/>
                <a:cs typeface="Arial" panose="020B0604020202020204" pitchFamily="34" charset="0"/>
              </a:rPr>
              <a:t>Observe et réalise les échanges </a:t>
            </a:r>
          </a:p>
        </p:txBody>
      </p:sp>
      <p:pic>
        <p:nvPicPr>
          <p:cNvPr id="5" name="Image 4" descr="Une image contenant texte, capture d’écran, Rectangle, Police&#10;&#10;Description générée automatiquement">
            <a:extLst>
              <a:ext uri="{FF2B5EF4-FFF2-40B4-BE49-F238E27FC236}">
                <a16:creationId xmlns:a16="http://schemas.microsoft.com/office/drawing/2014/main" id="{B11CCAF3-5538-581F-E873-F175D12CF86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919341" y="2396316"/>
            <a:ext cx="2551211" cy="1346600"/>
          </a:xfrm>
          <a:prstGeom prst="rect">
            <a:avLst/>
          </a:prstGeom>
        </p:spPr>
      </p:pic>
      <p:pic>
        <p:nvPicPr>
          <p:cNvPr id="6" name="Image 5">
            <a:extLst>
              <a:ext uri="{FF2B5EF4-FFF2-40B4-BE49-F238E27FC236}">
                <a16:creationId xmlns:a16="http://schemas.microsoft.com/office/drawing/2014/main" id="{C5874455-BD68-8E92-A37D-A322B2E09E1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t="8470"/>
          <a:stretch>
            <a:fillRect/>
          </a:stretch>
        </p:blipFill>
        <p:spPr>
          <a:xfrm>
            <a:off x="7243537" y="5134143"/>
            <a:ext cx="815106" cy="817384"/>
          </a:xfrm>
          <a:prstGeom prst="rect">
            <a:avLst/>
          </a:prstGeom>
        </p:spPr>
      </p:pic>
      <p:pic>
        <p:nvPicPr>
          <p:cNvPr id="7" name="Image 6" descr="Une image contenant texte, capture d’écran, Rectangle, Police&#10;&#10;Description générée automatiquement">
            <a:extLst>
              <a:ext uri="{FF2B5EF4-FFF2-40B4-BE49-F238E27FC236}">
                <a16:creationId xmlns:a16="http://schemas.microsoft.com/office/drawing/2014/main" id="{23777497-F23D-3661-81C9-0988D0261C5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696051" y="2696886"/>
            <a:ext cx="2551211" cy="1346600"/>
          </a:xfrm>
          <a:prstGeom prst="rect">
            <a:avLst/>
          </a:prstGeom>
        </p:spPr>
      </p:pic>
      <p:pic>
        <p:nvPicPr>
          <p:cNvPr id="8" name="Image 7">
            <a:extLst>
              <a:ext uri="{FF2B5EF4-FFF2-40B4-BE49-F238E27FC236}">
                <a16:creationId xmlns:a16="http://schemas.microsoft.com/office/drawing/2014/main" id="{7E6F6468-30D6-CF74-4E9A-A7EDEECE50F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t="8500"/>
          <a:stretch>
            <a:fillRect/>
          </a:stretch>
        </p:blipFill>
        <p:spPr>
          <a:xfrm>
            <a:off x="6339142" y="5134143"/>
            <a:ext cx="815106" cy="817115"/>
          </a:xfrm>
          <a:prstGeom prst="rect">
            <a:avLst/>
          </a:prstGeom>
        </p:spPr>
      </p:pic>
      <p:pic>
        <p:nvPicPr>
          <p:cNvPr id="9" name="Image 8">
            <a:extLst>
              <a:ext uri="{FF2B5EF4-FFF2-40B4-BE49-F238E27FC236}">
                <a16:creationId xmlns:a16="http://schemas.microsoft.com/office/drawing/2014/main" id="{285F38F0-63C3-F327-A7E5-173530082968}"/>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711838" y="2531081"/>
            <a:ext cx="2881691" cy="1460946"/>
          </a:xfrm>
          <a:prstGeom prst="rect">
            <a:avLst/>
          </a:prstGeom>
        </p:spPr>
      </p:pic>
      <p:pic>
        <p:nvPicPr>
          <p:cNvPr id="12" name="Image 11">
            <a:extLst>
              <a:ext uri="{FF2B5EF4-FFF2-40B4-BE49-F238E27FC236}">
                <a16:creationId xmlns:a16="http://schemas.microsoft.com/office/drawing/2014/main" id="{BDBA61D8-01B0-DDF6-F954-337AB66512EE}"/>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955282" y="2832060"/>
            <a:ext cx="855136" cy="858988"/>
          </a:xfrm>
          <a:prstGeom prst="rect">
            <a:avLst/>
          </a:prstGeom>
        </p:spPr>
      </p:pic>
      <p:pic>
        <p:nvPicPr>
          <p:cNvPr id="14" name="Image 13">
            <a:extLst>
              <a:ext uri="{FF2B5EF4-FFF2-40B4-BE49-F238E27FC236}">
                <a16:creationId xmlns:a16="http://schemas.microsoft.com/office/drawing/2014/main" id="{71D0FFBF-41D5-2E20-81E4-172C9C066CFF}"/>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2073591" y="3864134"/>
            <a:ext cx="2881691" cy="1460946"/>
          </a:xfrm>
          <a:prstGeom prst="rect">
            <a:avLst/>
          </a:prstGeom>
        </p:spPr>
      </p:pic>
      <p:pic>
        <p:nvPicPr>
          <p:cNvPr id="15" name="Image 14">
            <a:extLst>
              <a:ext uri="{FF2B5EF4-FFF2-40B4-BE49-F238E27FC236}">
                <a16:creationId xmlns:a16="http://schemas.microsoft.com/office/drawing/2014/main" id="{85085236-03DB-ABCD-2211-6924A20ED2B6}"/>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157434" y="4230252"/>
            <a:ext cx="855136" cy="858988"/>
          </a:xfrm>
          <a:prstGeom prst="rect">
            <a:avLst/>
          </a:prstGeom>
        </p:spPr>
      </p:pic>
      <p:pic>
        <p:nvPicPr>
          <p:cNvPr id="16" name="Image 15" descr="Une image contenant texte, capture d’écran, Rectangle, Police&#10;&#10;Description générée automatiquement">
            <a:extLst>
              <a:ext uri="{FF2B5EF4-FFF2-40B4-BE49-F238E27FC236}">
                <a16:creationId xmlns:a16="http://schemas.microsoft.com/office/drawing/2014/main" id="{0C07561A-D991-C0C0-369D-C8C9F13ECC1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513303" y="2997456"/>
            <a:ext cx="2551211" cy="1346600"/>
          </a:xfrm>
          <a:prstGeom prst="rect">
            <a:avLst/>
          </a:prstGeom>
        </p:spPr>
      </p:pic>
      <p:pic>
        <p:nvPicPr>
          <p:cNvPr id="17" name="Image 16" descr="Une image contenant texte, capture d’écran, Rectangle, Police&#10;&#10;Description générée automatiquement">
            <a:extLst>
              <a:ext uri="{FF2B5EF4-FFF2-40B4-BE49-F238E27FC236}">
                <a16:creationId xmlns:a16="http://schemas.microsoft.com/office/drawing/2014/main" id="{1D78BD0A-17A2-3861-D2E0-BAC761913AB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311151" y="3370186"/>
            <a:ext cx="2551211" cy="1346600"/>
          </a:xfrm>
          <a:prstGeom prst="rect">
            <a:avLst/>
          </a:prstGeom>
        </p:spPr>
      </p:pic>
      <p:pic>
        <p:nvPicPr>
          <p:cNvPr id="18" name="Image 17" descr="Une image contenant capture d’écran, texte&#10;&#10;Description générée automatiquement">
            <a:extLst>
              <a:ext uri="{FF2B5EF4-FFF2-40B4-BE49-F238E27FC236}">
                <a16:creationId xmlns:a16="http://schemas.microsoft.com/office/drawing/2014/main" id="{C1892AD7-95CD-619A-47E5-232853D74E1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087861" y="3707513"/>
            <a:ext cx="2551211" cy="1388070"/>
          </a:xfrm>
          <a:prstGeom prst="rect">
            <a:avLst/>
          </a:prstGeom>
        </p:spPr>
      </p:pic>
      <p:pic>
        <p:nvPicPr>
          <p:cNvPr id="19" name="Image 18">
            <a:extLst>
              <a:ext uri="{FF2B5EF4-FFF2-40B4-BE49-F238E27FC236}">
                <a16:creationId xmlns:a16="http://schemas.microsoft.com/office/drawing/2014/main" id="{28ADCF64-CD67-FED9-F528-0B8389DD0C9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t="8470"/>
          <a:stretch>
            <a:fillRect/>
          </a:stretch>
        </p:blipFill>
        <p:spPr>
          <a:xfrm>
            <a:off x="8156550" y="5185036"/>
            <a:ext cx="815106" cy="817384"/>
          </a:xfrm>
          <a:prstGeom prst="rect">
            <a:avLst/>
          </a:prstGeom>
        </p:spPr>
      </p:pic>
    </p:spTree>
    <p:extLst>
      <p:ext uri="{BB962C8B-B14F-4D97-AF65-F5344CB8AC3E}">
        <p14:creationId xmlns:p14="http://schemas.microsoft.com/office/powerpoint/2010/main" val="3686790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5CF2A4-C63A-FC07-4114-928789A7C321}"/>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3570C793-85DA-F765-AB91-54C5010E9EE9}"/>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6BFCC970-9D7B-C461-D21B-90D09E4FB979}"/>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0F5C9706-4274-C5DF-6947-9E13854B6031}"/>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DF65ADD3-0078-B587-4FEF-93F02AC15224}"/>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3" name="Image 2">
            <a:extLst>
              <a:ext uri="{FF2B5EF4-FFF2-40B4-BE49-F238E27FC236}">
                <a16:creationId xmlns:a16="http://schemas.microsoft.com/office/drawing/2014/main" id="{9402989C-29A7-B6FA-3214-C3B1D73F8DB9}"/>
              </a:ext>
            </a:extLst>
          </p:cNvPr>
          <p:cNvPicPr>
            <a:picLocks noChangeAspect="1"/>
          </p:cNvPicPr>
          <p:nvPr/>
        </p:nvPicPr>
        <p:blipFill>
          <a:blip r:embed="rId3"/>
          <a:srcRect t="13596" b="13650"/>
          <a:stretch>
            <a:fillRect/>
          </a:stretch>
        </p:blipFill>
        <p:spPr>
          <a:xfrm>
            <a:off x="5576601" y="126268"/>
            <a:ext cx="1038797" cy="755747"/>
          </a:xfrm>
          <a:prstGeom prst="rect">
            <a:avLst/>
          </a:prstGeom>
        </p:spPr>
      </p:pic>
      <p:sp>
        <p:nvSpPr>
          <p:cNvPr id="4" name="Titre 1">
            <a:extLst>
              <a:ext uri="{FF2B5EF4-FFF2-40B4-BE49-F238E27FC236}">
                <a16:creationId xmlns:a16="http://schemas.microsoft.com/office/drawing/2014/main" id="{91695F7A-4A16-F99E-8E64-D740185DDB50}"/>
              </a:ext>
            </a:extLst>
          </p:cNvPr>
          <p:cNvSpPr txBox="1">
            <a:spLocks/>
          </p:cNvSpPr>
          <p:nvPr/>
        </p:nvSpPr>
        <p:spPr>
          <a:xfrm>
            <a:off x="3291138" y="620263"/>
            <a:ext cx="6062563" cy="10922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fr-FR" sz="3200" dirty="0">
                <a:latin typeface="Arial" panose="020B0604020202020204" pitchFamily="34" charset="0"/>
                <a:cs typeface="Arial" panose="020B0604020202020204" pitchFamily="34" charset="0"/>
              </a:rPr>
              <a:t>Observe et réalise les échanges </a:t>
            </a:r>
          </a:p>
        </p:txBody>
      </p:sp>
      <p:pic>
        <p:nvPicPr>
          <p:cNvPr id="6" name="Image 5">
            <a:extLst>
              <a:ext uri="{FF2B5EF4-FFF2-40B4-BE49-F238E27FC236}">
                <a16:creationId xmlns:a16="http://schemas.microsoft.com/office/drawing/2014/main" id="{E5E25E85-5840-C8D9-9289-001992C4B0DC}"/>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793124" y="3008107"/>
            <a:ext cx="855136" cy="858988"/>
          </a:xfrm>
          <a:prstGeom prst="rect">
            <a:avLst/>
          </a:prstGeom>
        </p:spPr>
      </p:pic>
      <p:pic>
        <p:nvPicPr>
          <p:cNvPr id="7" name="Image 6">
            <a:extLst>
              <a:ext uri="{FF2B5EF4-FFF2-40B4-BE49-F238E27FC236}">
                <a16:creationId xmlns:a16="http://schemas.microsoft.com/office/drawing/2014/main" id="{CD640210-E11F-1444-0907-BBB9739C976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939337" y="2999506"/>
            <a:ext cx="855136" cy="858988"/>
          </a:xfrm>
          <a:prstGeom prst="rect">
            <a:avLst/>
          </a:prstGeom>
        </p:spPr>
      </p:pic>
      <p:pic>
        <p:nvPicPr>
          <p:cNvPr id="8" name="Image 7">
            <a:extLst>
              <a:ext uri="{FF2B5EF4-FFF2-40B4-BE49-F238E27FC236}">
                <a16:creationId xmlns:a16="http://schemas.microsoft.com/office/drawing/2014/main" id="{41684795-6712-48AC-F0F2-F161F27F639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79499" y="4169428"/>
            <a:ext cx="855136" cy="858988"/>
          </a:xfrm>
          <a:prstGeom prst="rect">
            <a:avLst/>
          </a:prstGeom>
        </p:spPr>
      </p:pic>
      <p:pic>
        <p:nvPicPr>
          <p:cNvPr id="9" name="Image 8">
            <a:extLst>
              <a:ext uri="{FF2B5EF4-FFF2-40B4-BE49-F238E27FC236}">
                <a16:creationId xmlns:a16="http://schemas.microsoft.com/office/drawing/2014/main" id="{F9A66B31-CA4B-765D-CA59-03BE314B4E9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25716" y="4169428"/>
            <a:ext cx="855136" cy="858988"/>
          </a:xfrm>
          <a:prstGeom prst="rect">
            <a:avLst/>
          </a:prstGeom>
        </p:spPr>
      </p:pic>
      <p:pic>
        <p:nvPicPr>
          <p:cNvPr id="12" name="Image 11">
            <a:extLst>
              <a:ext uri="{FF2B5EF4-FFF2-40B4-BE49-F238E27FC236}">
                <a16:creationId xmlns:a16="http://schemas.microsoft.com/office/drawing/2014/main" id="{2AB05DB4-8BD0-C2B7-53F9-1A8F8D2D68B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085550" y="2999506"/>
            <a:ext cx="855136" cy="858988"/>
          </a:xfrm>
          <a:prstGeom prst="rect">
            <a:avLst/>
          </a:prstGeom>
        </p:spPr>
      </p:pic>
      <p:pic>
        <p:nvPicPr>
          <p:cNvPr id="14" name="Image 13">
            <a:extLst>
              <a:ext uri="{FF2B5EF4-FFF2-40B4-BE49-F238E27FC236}">
                <a16:creationId xmlns:a16="http://schemas.microsoft.com/office/drawing/2014/main" id="{D99BE872-6CE9-C36E-0203-AAEC81C73A0D}"/>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775283" y="4169428"/>
            <a:ext cx="855136" cy="858988"/>
          </a:xfrm>
          <a:prstGeom prst="rect">
            <a:avLst/>
          </a:prstGeom>
        </p:spPr>
      </p:pic>
      <p:pic>
        <p:nvPicPr>
          <p:cNvPr id="15" name="Image 14">
            <a:extLst>
              <a:ext uri="{FF2B5EF4-FFF2-40B4-BE49-F238E27FC236}">
                <a16:creationId xmlns:a16="http://schemas.microsoft.com/office/drawing/2014/main" id="{68179AF2-0577-EEBD-BB3B-75FCC5226911}"/>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978883" y="3670323"/>
            <a:ext cx="855136" cy="858988"/>
          </a:xfrm>
          <a:prstGeom prst="rect">
            <a:avLst/>
          </a:prstGeom>
        </p:spPr>
      </p:pic>
      <p:pic>
        <p:nvPicPr>
          <p:cNvPr id="16" name="Image 15" descr="Une image contenant capture d’écran, texte&#10;&#10;Description générée automatiquement">
            <a:extLst>
              <a:ext uri="{FF2B5EF4-FFF2-40B4-BE49-F238E27FC236}">
                <a16:creationId xmlns:a16="http://schemas.microsoft.com/office/drawing/2014/main" id="{E20111D3-B29E-EF0E-530C-3240DE4AC45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355274" y="2639130"/>
            <a:ext cx="2901365" cy="1578583"/>
          </a:xfrm>
          <a:prstGeom prst="rect">
            <a:avLst/>
          </a:prstGeom>
        </p:spPr>
      </p:pic>
      <p:pic>
        <p:nvPicPr>
          <p:cNvPr id="17" name="Image 16" descr="Une image contenant capture d’écran, texte&#10;&#10;Description générée automatiquement">
            <a:extLst>
              <a:ext uri="{FF2B5EF4-FFF2-40B4-BE49-F238E27FC236}">
                <a16:creationId xmlns:a16="http://schemas.microsoft.com/office/drawing/2014/main" id="{2081E5BB-BD24-9D47-7CA2-69466F360F4B}"/>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065938" y="3251175"/>
            <a:ext cx="2901365" cy="1578583"/>
          </a:xfrm>
          <a:prstGeom prst="rect">
            <a:avLst/>
          </a:prstGeom>
        </p:spPr>
      </p:pic>
      <p:pic>
        <p:nvPicPr>
          <p:cNvPr id="18" name="Image 17" descr="Une image contenant texte, capture d’écran, Police, graphisme&#10;&#10;Description générée automatiquement">
            <a:extLst>
              <a:ext uri="{FF2B5EF4-FFF2-40B4-BE49-F238E27FC236}">
                <a16:creationId xmlns:a16="http://schemas.microsoft.com/office/drawing/2014/main" id="{E6A67533-984B-9FBC-F0FC-CDB0E85DCF0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711850" y="3773660"/>
            <a:ext cx="2901365" cy="1580886"/>
          </a:xfrm>
          <a:prstGeom prst="rect">
            <a:avLst/>
          </a:prstGeom>
        </p:spPr>
      </p:pic>
      <p:pic>
        <p:nvPicPr>
          <p:cNvPr id="19" name="Image 18" descr="Une image contenant texte, capture d’écran, Police, graphisme&#10;&#10;Description générée automatiquement">
            <a:extLst>
              <a:ext uri="{FF2B5EF4-FFF2-40B4-BE49-F238E27FC236}">
                <a16:creationId xmlns:a16="http://schemas.microsoft.com/office/drawing/2014/main" id="{27852168-5C4C-4FB7-F53F-23C51EF93CF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640563" y="4436294"/>
            <a:ext cx="2776279" cy="1502270"/>
          </a:xfrm>
          <a:prstGeom prst="rect">
            <a:avLst/>
          </a:prstGeom>
        </p:spPr>
      </p:pic>
    </p:spTree>
    <p:extLst>
      <p:ext uri="{BB962C8B-B14F-4D97-AF65-F5344CB8AC3E}">
        <p14:creationId xmlns:p14="http://schemas.microsoft.com/office/powerpoint/2010/main" val="979800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1894678" y="2643538"/>
            <a:ext cx="9660323" cy="3539430"/>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Je connais les doubles</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sais ajouter 9, 19, 29 à un nombre</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endParaRPr lang="fr-FR" sz="3200" b="1" dirty="0">
              <a:solidFill>
                <a:schemeClr val="bg1"/>
              </a:solidFill>
            </a:endParaRPr>
          </a:p>
          <a:p>
            <a:r>
              <a:rPr lang="fr-FR" sz="3200" b="1" dirty="0">
                <a:solidFill>
                  <a:schemeClr val="bg1"/>
                </a:solidFill>
              </a:rPr>
              <a:t> </a:t>
            </a:r>
          </a:p>
          <a:p>
            <a:endParaRPr lang="fr-FR" sz="3200" b="1" dirty="0">
              <a:solidFill>
                <a:schemeClr val="bg1"/>
              </a:solidFill>
            </a:endParaRPr>
          </a:p>
        </p:txBody>
      </p:sp>
    </p:spTree>
    <p:extLst>
      <p:ext uri="{BB962C8B-B14F-4D97-AF65-F5344CB8AC3E}">
        <p14:creationId xmlns:p14="http://schemas.microsoft.com/office/powerpoint/2010/main" val="42501136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ECEA4D-56DE-695E-995E-5A074397B250}"/>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CF084DE9-3E0F-67A4-857E-F3B0E9968A7A}"/>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2" name="ZoneTexte 1">
            <a:extLst>
              <a:ext uri="{FF2B5EF4-FFF2-40B4-BE49-F238E27FC236}">
                <a16:creationId xmlns:a16="http://schemas.microsoft.com/office/drawing/2014/main" id="{D6131EA6-2345-2C57-C34C-306FE78F582A}"/>
              </a:ext>
            </a:extLst>
          </p:cNvPr>
          <p:cNvSpPr txBox="1"/>
          <p:nvPr/>
        </p:nvSpPr>
        <p:spPr>
          <a:xfrm>
            <a:off x="953877" y="2280987"/>
            <a:ext cx="4521976" cy="2554545"/>
          </a:xfrm>
          <a:prstGeom prst="rect">
            <a:avLst/>
          </a:prstGeom>
          <a:noFill/>
        </p:spPr>
        <p:txBody>
          <a:bodyPr wrap="square" rtlCol="0">
            <a:spAutoFit/>
          </a:bodyPr>
          <a:lstStyle/>
          <a:p>
            <a:r>
              <a:rPr lang="fr-FR" sz="3200" dirty="0"/>
              <a:t>Qu’est le double d’un nombre ? </a:t>
            </a:r>
          </a:p>
          <a:p>
            <a:endParaRPr lang="fr-FR" sz="3200" dirty="0"/>
          </a:p>
          <a:p>
            <a:r>
              <a:rPr lang="fr-FR" sz="3200" dirty="0"/>
              <a:t>Représenter le double de 2 et calcule-le. </a:t>
            </a:r>
          </a:p>
        </p:txBody>
      </p:sp>
      <p:cxnSp>
        <p:nvCxnSpPr>
          <p:cNvPr id="3" name="Connecteur droit 2">
            <a:extLst>
              <a:ext uri="{FF2B5EF4-FFF2-40B4-BE49-F238E27FC236}">
                <a16:creationId xmlns:a16="http://schemas.microsoft.com/office/drawing/2014/main" id="{1861DEDB-D107-6D75-DFBD-984B141FFAB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pic>
        <p:nvPicPr>
          <p:cNvPr id="6" name="Image 5">
            <a:extLst>
              <a:ext uri="{FF2B5EF4-FFF2-40B4-BE49-F238E27FC236}">
                <a16:creationId xmlns:a16="http://schemas.microsoft.com/office/drawing/2014/main" id="{71F290DB-5E21-C7E1-7042-FD2FF2830283}"/>
              </a:ext>
            </a:extLst>
          </p:cNvPr>
          <p:cNvPicPr>
            <a:picLocks noChangeAspect="1"/>
          </p:cNvPicPr>
          <p:nvPr/>
        </p:nvPicPr>
        <p:blipFill>
          <a:blip r:embed="rId3"/>
          <a:stretch>
            <a:fillRect/>
          </a:stretch>
        </p:blipFill>
        <p:spPr>
          <a:xfrm>
            <a:off x="1326031" y="77523"/>
            <a:ext cx="957596" cy="1174409"/>
          </a:xfrm>
          <a:prstGeom prst="rect">
            <a:avLst/>
          </a:prstGeom>
        </p:spPr>
      </p:pic>
      <p:pic>
        <p:nvPicPr>
          <p:cNvPr id="8" name="Image 7">
            <a:extLst>
              <a:ext uri="{FF2B5EF4-FFF2-40B4-BE49-F238E27FC236}">
                <a16:creationId xmlns:a16="http://schemas.microsoft.com/office/drawing/2014/main" id="{4C18B00A-9049-6674-6BB8-13917A3A841E}"/>
              </a:ext>
            </a:extLst>
          </p:cNvPr>
          <p:cNvPicPr>
            <a:picLocks noChangeAspect="1"/>
          </p:cNvPicPr>
          <p:nvPr/>
        </p:nvPicPr>
        <p:blipFill>
          <a:blip r:embed="rId4"/>
          <a:srcRect t="13596" b="13650"/>
          <a:stretch>
            <a:fillRect/>
          </a:stretch>
        </p:blipFill>
        <p:spPr>
          <a:xfrm>
            <a:off x="5576601" y="126268"/>
            <a:ext cx="1038797" cy="755747"/>
          </a:xfrm>
          <a:prstGeom prst="rect">
            <a:avLst/>
          </a:prstGeom>
        </p:spPr>
      </p:pic>
      <p:pic>
        <p:nvPicPr>
          <p:cNvPr id="10" name="Image 9">
            <a:extLst>
              <a:ext uri="{FF2B5EF4-FFF2-40B4-BE49-F238E27FC236}">
                <a16:creationId xmlns:a16="http://schemas.microsoft.com/office/drawing/2014/main" id="{7C8963F9-D226-D208-14B1-249EBCA0FB6F}"/>
              </a:ext>
            </a:extLst>
          </p:cNvPr>
          <p:cNvPicPr>
            <a:picLocks noChangeAspect="1"/>
          </p:cNvPicPr>
          <p:nvPr/>
        </p:nvPicPr>
        <p:blipFill>
          <a:blip r:embed="rId5"/>
          <a:stretch>
            <a:fillRect/>
          </a:stretch>
        </p:blipFill>
        <p:spPr>
          <a:xfrm>
            <a:off x="10537699" y="236774"/>
            <a:ext cx="1184838" cy="1684494"/>
          </a:xfrm>
          <a:prstGeom prst="rect">
            <a:avLst/>
          </a:prstGeom>
        </p:spPr>
      </p:pic>
      <p:pic>
        <p:nvPicPr>
          <p:cNvPr id="13" name="Image 12">
            <a:extLst>
              <a:ext uri="{FF2B5EF4-FFF2-40B4-BE49-F238E27FC236}">
                <a16:creationId xmlns:a16="http://schemas.microsoft.com/office/drawing/2014/main" id="{4EB8B52F-237E-DCBC-C039-AADDC941F20C}"/>
              </a:ext>
            </a:extLst>
          </p:cNvPr>
          <p:cNvPicPr>
            <a:picLocks noChangeAspect="1"/>
          </p:cNvPicPr>
          <p:nvPr/>
        </p:nvPicPr>
        <p:blipFill>
          <a:blip r:embed="rId6"/>
          <a:stretch>
            <a:fillRect/>
          </a:stretch>
        </p:blipFill>
        <p:spPr>
          <a:xfrm>
            <a:off x="6493382" y="873128"/>
            <a:ext cx="3524918" cy="5438446"/>
          </a:xfrm>
          <a:prstGeom prst="rect">
            <a:avLst/>
          </a:prstGeom>
        </p:spPr>
      </p:pic>
    </p:spTree>
    <p:extLst>
      <p:ext uri="{BB962C8B-B14F-4D97-AF65-F5344CB8AC3E}">
        <p14:creationId xmlns:p14="http://schemas.microsoft.com/office/powerpoint/2010/main" val="29770170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2802D8-5100-D160-2E7F-7139227E04BA}"/>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8417668F-65BD-5B93-82A1-ED11F4609EDF}"/>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2" name="ZoneTexte 1">
            <a:extLst>
              <a:ext uri="{FF2B5EF4-FFF2-40B4-BE49-F238E27FC236}">
                <a16:creationId xmlns:a16="http://schemas.microsoft.com/office/drawing/2014/main" id="{7358814C-B8C4-207F-7F33-992294189469}"/>
              </a:ext>
            </a:extLst>
          </p:cNvPr>
          <p:cNvSpPr txBox="1"/>
          <p:nvPr/>
        </p:nvSpPr>
        <p:spPr>
          <a:xfrm>
            <a:off x="277402" y="1289797"/>
            <a:ext cx="5818597" cy="5016758"/>
          </a:xfrm>
          <a:prstGeom prst="rect">
            <a:avLst/>
          </a:prstGeom>
          <a:noFill/>
        </p:spPr>
        <p:txBody>
          <a:bodyPr wrap="square" rtlCol="0">
            <a:spAutoFit/>
          </a:bodyPr>
          <a:lstStyle/>
          <a:p>
            <a:r>
              <a:rPr lang="fr-FR" sz="3200" b="1" dirty="0"/>
              <a:t>1/ </a:t>
            </a:r>
            <a:r>
              <a:rPr lang="fr-FR" sz="3200" dirty="0"/>
              <a:t>Trace un trait vertical au milieu de ton ardoise</a:t>
            </a:r>
          </a:p>
          <a:p>
            <a:r>
              <a:rPr lang="fr-FR" sz="3200" b="1" dirty="0"/>
              <a:t>2/ </a:t>
            </a:r>
            <a:r>
              <a:rPr lang="fr-FR" sz="3200" dirty="0"/>
              <a:t>Représente le double à gauche </a:t>
            </a:r>
            <a:r>
              <a:rPr lang="fr-FR" sz="3200" b="1" dirty="0"/>
              <a:t>3/ </a:t>
            </a:r>
            <a:r>
              <a:rPr lang="fr-FR" sz="3200" dirty="0"/>
              <a:t>Ecris l’égalité mathématique sur la droite</a:t>
            </a:r>
          </a:p>
          <a:p>
            <a:endParaRPr lang="fr-FR" sz="3200" dirty="0"/>
          </a:p>
          <a:p>
            <a:r>
              <a:rPr lang="fr-FR" sz="3200" dirty="0"/>
              <a:t>Le double de </a:t>
            </a:r>
            <a:r>
              <a:rPr lang="fr-FR" sz="3200" b="1" dirty="0">
                <a:solidFill>
                  <a:srgbClr val="0070C0"/>
                </a:solidFill>
              </a:rPr>
              <a:t>1</a:t>
            </a:r>
            <a:r>
              <a:rPr lang="fr-FR" sz="3200" dirty="0"/>
              <a:t> </a:t>
            </a:r>
          </a:p>
          <a:p>
            <a:r>
              <a:rPr lang="fr-FR" sz="3200" dirty="0"/>
              <a:t>Le double de </a:t>
            </a:r>
            <a:r>
              <a:rPr lang="fr-FR" sz="3200" b="1" dirty="0">
                <a:solidFill>
                  <a:srgbClr val="0070C0"/>
                </a:solidFill>
              </a:rPr>
              <a:t>5</a:t>
            </a:r>
            <a:r>
              <a:rPr lang="fr-FR" sz="3200" dirty="0"/>
              <a:t> </a:t>
            </a:r>
          </a:p>
          <a:p>
            <a:r>
              <a:rPr lang="fr-FR" sz="3200" dirty="0"/>
              <a:t>Le double de </a:t>
            </a:r>
            <a:r>
              <a:rPr lang="fr-FR" sz="3200" b="1" dirty="0">
                <a:solidFill>
                  <a:srgbClr val="0070C0"/>
                </a:solidFill>
              </a:rPr>
              <a:t>6</a:t>
            </a:r>
            <a:r>
              <a:rPr lang="fr-FR" sz="3200" dirty="0"/>
              <a:t> </a:t>
            </a:r>
          </a:p>
          <a:p>
            <a:r>
              <a:rPr lang="fr-FR" sz="3200" dirty="0"/>
              <a:t>Le double de </a:t>
            </a:r>
            <a:r>
              <a:rPr lang="fr-FR" sz="3200" b="1" dirty="0">
                <a:solidFill>
                  <a:srgbClr val="0070C0"/>
                </a:solidFill>
              </a:rPr>
              <a:t>10</a:t>
            </a:r>
            <a:r>
              <a:rPr lang="fr-FR" sz="3200" dirty="0"/>
              <a:t>  </a:t>
            </a:r>
          </a:p>
        </p:txBody>
      </p:sp>
      <p:cxnSp>
        <p:nvCxnSpPr>
          <p:cNvPr id="3" name="Connecteur droit 2">
            <a:extLst>
              <a:ext uri="{FF2B5EF4-FFF2-40B4-BE49-F238E27FC236}">
                <a16:creationId xmlns:a16="http://schemas.microsoft.com/office/drawing/2014/main" id="{94C45A8A-9079-408C-0BB9-3A191C746609}"/>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9" name="ZoneTexte 8">
            <a:extLst>
              <a:ext uri="{FF2B5EF4-FFF2-40B4-BE49-F238E27FC236}">
                <a16:creationId xmlns:a16="http://schemas.microsoft.com/office/drawing/2014/main" id="{C081716B-BE4F-6CC2-991A-585414FE6450}"/>
              </a:ext>
            </a:extLst>
          </p:cNvPr>
          <p:cNvSpPr txBox="1"/>
          <p:nvPr/>
        </p:nvSpPr>
        <p:spPr>
          <a:xfrm>
            <a:off x="6821387" y="764905"/>
            <a:ext cx="2809615" cy="584775"/>
          </a:xfrm>
          <a:prstGeom prst="rect">
            <a:avLst/>
          </a:prstGeom>
          <a:noFill/>
        </p:spPr>
        <p:txBody>
          <a:bodyPr wrap="none" rtlCol="0">
            <a:spAutoFit/>
          </a:bodyPr>
          <a:lstStyle/>
          <a:p>
            <a:r>
              <a:rPr lang="fr-FR" sz="3200" dirty="0"/>
              <a:t>Copie et calcule</a:t>
            </a:r>
          </a:p>
        </p:txBody>
      </p:sp>
      <p:pic>
        <p:nvPicPr>
          <p:cNvPr id="8" name="Image 7">
            <a:extLst>
              <a:ext uri="{FF2B5EF4-FFF2-40B4-BE49-F238E27FC236}">
                <a16:creationId xmlns:a16="http://schemas.microsoft.com/office/drawing/2014/main" id="{8AD822FF-76B2-0F26-9ADE-9B28025C77BB}"/>
              </a:ext>
            </a:extLst>
          </p:cNvPr>
          <p:cNvPicPr>
            <a:picLocks noChangeAspect="1"/>
          </p:cNvPicPr>
          <p:nvPr/>
        </p:nvPicPr>
        <p:blipFill>
          <a:blip r:embed="rId3"/>
          <a:srcRect t="13596" b="13650"/>
          <a:stretch>
            <a:fillRect/>
          </a:stretch>
        </p:blipFill>
        <p:spPr>
          <a:xfrm>
            <a:off x="2777071" y="200298"/>
            <a:ext cx="1497549" cy="1089499"/>
          </a:xfrm>
          <a:prstGeom prst="rect">
            <a:avLst/>
          </a:prstGeom>
        </p:spPr>
      </p:pic>
      <p:cxnSp>
        <p:nvCxnSpPr>
          <p:cNvPr id="10" name="Connecteur droit 9">
            <a:extLst>
              <a:ext uri="{FF2B5EF4-FFF2-40B4-BE49-F238E27FC236}">
                <a16:creationId xmlns:a16="http://schemas.microsoft.com/office/drawing/2014/main" id="{A78C72A8-B80A-DEB0-BE74-9A03CF75A7B3}"/>
              </a:ext>
            </a:extLst>
          </p:cNvPr>
          <p:cNvCxnSpPr>
            <a:cxnSpLocks/>
            <a:stCxn id="8" idx="0"/>
            <a:endCxn id="8" idx="2"/>
          </p:cNvCxnSpPr>
          <p:nvPr/>
        </p:nvCxnSpPr>
        <p:spPr>
          <a:xfrm>
            <a:off x="3525846" y="200298"/>
            <a:ext cx="0" cy="108949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ZoneTexte 13">
            <a:extLst>
              <a:ext uri="{FF2B5EF4-FFF2-40B4-BE49-F238E27FC236}">
                <a16:creationId xmlns:a16="http://schemas.microsoft.com/office/drawing/2014/main" id="{1407C77A-43A1-DED2-7B67-A991BACA05DA}"/>
              </a:ext>
            </a:extLst>
          </p:cNvPr>
          <p:cNvSpPr txBox="1"/>
          <p:nvPr/>
        </p:nvSpPr>
        <p:spPr>
          <a:xfrm>
            <a:off x="6373400" y="1983584"/>
            <a:ext cx="5818597" cy="2554545"/>
          </a:xfrm>
          <a:prstGeom prst="rect">
            <a:avLst/>
          </a:prstGeom>
          <a:noFill/>
        </p:spPr>
        <p:txBody>
          <a:bodyPr wrap="square">
            <a:spAutoFit/>
          </a:bodyPr>
          <a:lstStyle/>
          <a:p>
            <a:r>
              <a:rPr lang="fr-FR" sz="3200" dirty="0"/>
              <a:t>15 + 9 = …               63 + 9 = …  </a:t>
            </a:r>
          </a:p>
          <a:p>
            <a:r>
              <a:rPr lang="fr-FR" sz="3200" dirty="0"/>
              <a:t>78 + 9 = …               174 + 9 = … </a:t>
            </a:r>
          </a:p>
          <a:p>
            <a:r>
              <a:rPr lang="fr-FR" sz="3200" dirty="0"/>
              <a:t>32 + 19 = …             16 + 19 = … 142 + 19 = …           24 + 29 = … </a:t>
            </a:r>
          </a:p>
          <a:p>
            <a:r>
              <a:rPr lang="fr-FR" sz="3200" dirty="0"/>
              <a:t>76 + 29 = …             233 + 29 = …</a:t>
            </a:r>
          </a:p>
        </p:txBody>
      </p:sp>
      <p:pic>
        <p:nvPicPr>
          <p:cNvPr id="15" name="Image 14">
            <a:extLst>
              <a:ext uri="{FF2B5EF4-FFF2-40B4-BE49-F238E27FC236}">
                <a16:creationId xmlns:a16="http://schemas.microsoft.com/office/drawing/2014/main" id="{688AAFA0-A6A5-45FF-A682-1F81262B381D}"/>
              </a:ext>
            </a:extLst>
          </p:cNvPr>
          <p:cNvPicPr>
            <a:picLocks noChangeAspect="1"/>
          </p:cNvPicPr>
          <p:nvPr/>
        </p:nvPicPr>
        <p:blipFill>
          <a:blip r:embed="rId3"/>
          <a:srcRect t="13596" b="13650"/>
          <a:stretch>
            <a:fillRect/>
          </a:stretch>
        </p:blipFill>
        <p:spPr>
          <a:xfrm>
            <a:off x="10707008" y="174093"/>
            <a:ext cx="1038797" cy="755747"/>
          </a:xfrm>
          <a:prstGeom prst="rect">
            <a:avLst/>
          </a:prstGeom>
        </p:spPr>
      </p:pic>
    </p:spTree>
    <p:extLst>
      <p:ext uri="{BB962C8B-B14F-4D97-AF65-F5344CB8AC3E}">
        <p14:creationId xmlns:p14="http://schemas.microsoft.com/office/powerpoint/2010/main" val="1894510455"/>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14976</TotalTime>
  <Words>1357</Words>
  <Application>Microsoft Office PowerPoint</Application>
  <PresentationFormat>Grand écran</PresentationFormat>
  <Paragraphs>129</Paragraphs>
  <Slides>19</Slides>
  <Notes>15</Notes>
  <HiddenSlides>0</HiddenSlides>
  <MMClips>1</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19</vt:i4>
      </vt:variant>
    </vt:vector>
  </HeadingPairs>
  <TitlesOfParts>
    <vt:vector size="25" baseType="lpstr">
      <vt:lpstr>Arial</vt:lpstr>
      <vt:lpstr>Calibri</vt:lpstr>
      <vt:lpstr>Calibri Light</vt:lpstr>
      <vt:lpstr>KG Turning Tables</vt:lpstr>
      <vt:lpstr>Wingdings</vt:lpstr>
      <vt:lpstr>Thème Office</vt:lpstr>
      <vt:lpstr>PERIODE 2  séance 42</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VALERIE BAILLY</cp:lastModifiedBy>
  <cp:revision>334</cp:revision>
  <dcterms:created xsi:type="dcterms:W3CDTF">2018-07-28T07:30:27Z</dcterms:created>
  <dcterms:modified xsi:type="dcterms:W3CDTF">2025-10-28T14:49:01Z</dcterms:modified>
</cp:coreProperties>
</file>